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43"/>
  </p:notesMasterIdLst>
  <p:sldIdLst>
    <p:sldId id="531"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5" r:id="rId17"/>
    <p:sldId id="276" r:id="rId18"/>
    <p:sldId id="277" r:id="rId19"/>
    <p:sldId id="278" r:id="rId20"/>
    <p:sldId id="279" r:id="rId21"/>
    <p:sldId id="280" r:id="rId22"/>
    <p:sldId id="281" r:id="rId23"/>
    <p:sldId id="282" r:id="rId24"/>
    <p:sldId id="283" r:id="rId25"/>
    <p:sldId id="502" r:id="rId26"/>
    <p:sldId id="501" r:id="rId27"/>
    <p:sldId id="284" r:id="rId28"/>
    <p:sldId id="285" r:id="rId29"/>
    <p:sldId id="286" r:id="rId30"/>
    <p:sldId id="400" r:id="rId31"/>
    <p:sldId id="401" r:id="rId32"/>
    <p:sldId id="403" r:id="rId33"/>
    <p:sldId id="404" r:id="rId34"/>
    <p:sldId id="405" r:id="rId35"/>
    <p:sldId id="406" r:id="rId36"/>
    <p:sldId id="407" r:id="rId37"/>
    <p:sldId id="402" r:id="rId38"/>
    <p:sldId id="490" r:id="rId39"/>
    <p:sldId id="491" r:id="rId40"/>
    <p:sldId id="492" r:id="rId41"/>
    <p:sldId id="493" r:id="rId42"/>
    <p:sldId id="494" r:id="rId43"/>
    <p:sldId id="496" r:id="rId44"/>
    <p:sldId id="497" r:id="rId45"/>
    <p:sldId id="504" r:id="rId46"/>
    <p:sldId id="532" r:id="rId47"/>
    <p:sldId id="512" r:id="rId48"/>
    <p:sldId id="514" r:id="rId49"/>
    <p:sldId id="506" r:id="rId50"/>
    <p:sldId id="508" r:id="rId51"/>
    <p:sldId id="533" r:id="rId52"/>
    <p:sldId id="431" r:id="rId53"/>
    <p:sldId id="433" r:id="rId54"/>
    <p:sldId id="435" r:id="rId55"/>
    <p:sldId id="436" r:id="rId56"/>
    <p:sldId id="438" r:id="rId57"/>
    <p:sldId id="437" r:id="rId58"/>
    <p:sldId id="439" r:id="rId59"/>
    <p:sldId id="440" r:id="rId60"/>
    <p:sldId id="441" r:id="rId61"/>
    <p:sldId id="442" r:id="rId62"/>
    <p:sldId id="443" r:id="rId63"/>
    <p:sldId id="444" r:id="rId64"/>
    <p:sldId id="445" r:id="rId65"/>
    <p:sldId id="446" r:id="rId66"/>
    <p:sldId id="447" r:id="rId67"/>
    <p:sldId id="448" r:id="rId68"/>
    <p:sldId id="449" r:id="rId69"/>
    <p:sldId id="450" r:id="rId70"/>
    <p:sldId id="451" r:id="rId71"/>
    <p:sldId id="452" r:id="rId72"/>
    <p:sldId id="453" r:id="rId73"/>
    <p:sldId id="454" r:id="rId74"/>
    <p:sldId id="455" r:id="rId75"/>
    <p:sldId id="456" r:id="rId76"/>
    <p:sldId id="457" r:id="rId77"/>
    <p:sldId id="432" r:id="rId78"/>
    <p:sldId id="482" r:id="rId79"/>
    <p:sldId id="483" r:id="rId80"/>
    <p:sldId id="458" r:id="rId81"/>
    <p:sldId id="460" r:id="rId82"/>
    <p:sldId id="472" r:id="rId83"/>
    <p:sldId id="535" r:id="rId84"/>
    <p:sldId id="484" r:id="rId85"/>
    <p:sldId id="485" r:id="rId86"/>
    <p:sldId id="486" r:id="rId87"/>
    <p:sldId id="487" r:id="rId88"/>
    <p:sldId id="488" r:id="rId89"/>
    <p:sldId id="489" r:id="rId90"/>
    <p:sldId id="500" r:id="rId91"/>
    <p:sldId id="515" r:id="rId92"/>
    <p:sldId id="517" r:id="rId93"/>
    <p:sldId id="516" r:id="rId94"/>
    <p:sldId id="503" r:id="rId95"/>
    <p:sldId id="476" r:id="rId96"/>
    <p:sldId id="464" r:id="rId97"/>
    <p:sldId id="536" r:id="rId98"/>
    <p:sldId id="537" r:id="rId99"/>
    <p:sldId id="538" r:id="rId100"/>
    <p:sldId id="539" r:id="rId101"/>
    <p:sldId id="540" r:id="rId102"/>
    <p:sldId id="541" r:id="rId103"/>
    <p:sldId id="542" r:id="rId104"/>
    <p:sldId id="466" r:id="rId105"/>
    <p:sldId id="467" r:id="rId106"/>
    <p:sldId id="469" r:id="rId107"/>
    <p:sldId id="468" r:id="rId108"/>
    <p:sldId id="470" r:id="rId109"/>
    <p:sldId id="305" r:id="rId110"/>
    <p:sldId id="373" r:id="rId111"/>
    <p:sldId id="309" r:id="rId112"/>
    <p:sldId id="543" r:id="rId113"/>
    <p:sldId id="544" r:id="rId114"/>
    <p:sldId id="545" r:id="rId115"/>
    <p:sldId id="546" r:id="rId116"/>
    <p:sldId id="547" r:id="rId117"/>
    <p:sldId id="548" r:id="rId118"/>
    <p:sldId id="549" r:id="rId119"/>
    <p:sldId id="550" r:id="rId120"/>
    <p:sldId id="551" r:id="rId121"/>
    <p:sldId id="552" r:id="rId122"/>
    <p:sldId id="478" r:id="rId123"/>
    <p:sldId id="479" r:id="rId124"/>
    <p:sldId id="480" r:id="rId125"/>
    <p:sldId id="481" r:id="rId126"/>
    <p:sldId id="313" r:id="rId127"/>
    <p:sldId id="380" r:id="rId128"/>
    <p:sldId id="518" r:id="rId129"/>
    <p:sldId id="520" r:id="rId130"/>
    <p:sldId id="521" r:id="rId131"/>
    <p:sldId id="523" r:id="rId132"/>
    <p:sldId id="524" r:id="rId133"/>
    <p:sldId id="525" r:id="rId134"/>
    <p:sldId id="526" r:id="rId135"/>
    <p:sldId id="527" r:id="rId136"/>
    <p:sldId id="528" r:id="rId137"/>
    <p:sldId id="529" r:id="rId138"/>
    <p:sldId id="392" r:id="rId139"/>
    <p:sldId id="399" r:id="rId140"/>
    <p:sldId id="397" r:id="rId141"/>
    <p:sldId id="398"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73273" autoAdjust="0"/>
  </p:normalViewPr>
  <p:slideViewPr>
    <p:cSldViewPr snapToGrid="0">
      <p:cViewPr varScale="1">
        <p:scale>
          <a:sx n="50" d="100"/>
          <a:sy n="50" d="100"/>
        </p:scale>
        <p:origin x="149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3EB61-5C1E-42A6-91F6-9BAF3B4FA4F7}" type="datetimeFigureOut">
              <a:rPr lang="en-US" smtClean="0"/>
              <a:t>2021-09-08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18A0C-1308-445F-8E31-F55796F56503}" type="slidenum">
              <a:rPr lang="en-US" smtClean="0"/>
              <a:t>‹#›</a:t>
            </a:fld>
            <a:endParaRPr lang="en-US"/>
          </a:p>
        </p:txBody>
      </p:sp>
    </p:spTree>
    <p:extLst>
      <p:ext uri="{BB962C8B-B14F-4D97-AF65-F5344CB8AC3E}">
        <p14:creationId xmlns:p14="http://schemas.microsoft.com/office/powerpoint/2010/main" val="2213727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it.ly/quaesita_vocab"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bit.ly/quaesita_savvy" TargetMode="External"/><Relationship Id="rId4" Type="http://schemas.openxmlformats.org/officeDocument/2006/relationships/hyperlink" Target="http://bit.ly/quaesita_popwro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it.ly/quaesita_statistic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52632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Medical oncology doctors </a:t>
            </a:r>
          </a:p>
          <a:p>
            <a:r>
              <a:rPr lang="en-US" dirty="0" smtClean="0"/>
              <a:t>Search</a:t>
            </a:r>
            <a:r>
              <a:rPr lang="en-US" baseline="0" dirty="0" smtClean="0"/>
              <a:t> for a significant p value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14</a:t>
            </a:fld>
            <a:endParaRPr lang="en-US"/>
          </a:p>
        </p:txBody>
      </p:sp>
    </p:spTree>
    <p:extLst>
      <p:ext uri="{BB962C8B-B14F-4D97-AF65-F5344CB8AC3E}">
        <p14:creationId xmlns:p14="http://schemas.microsoft.com/office/powerpoint/2010/main" val="1525364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a:t>
            </a:r>
            <a:r>
              <a:rPr lang="en-US" baseline="0" dirty="0" smtClean="0"/>
              <a:t> tom </a:t>
            </a:r>
          </a:p>
          <a:p>
            <a:endParaRPr lang="en-US" baseline="0" dirty="0" smtClean="0"/>
          </a:p>
          <a:p>
            <a:r>
              <a:rPr lang="en-US" baseline="0" dirty="0" smtClean="0"/>
              <a:t>The estimate is not the important thing </a:t>
            </a:r>
          </a:p>
          <a:p>
            <a:r>
              <a:rPr lang="en-US" dirty="0" smtClean="0"/>
              <a:t>How confident are u with the estimate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16</a:t>
            </a:fld>
            <a:endParaRPr lang="en-US"/>
          </a:p>
        </p:txBody>
      </p:sp>
    </p:spTree>
    <p:extLst>
      <p:ext uri="{BB962C8B-B14F-4D97-AF65-F5344CB8AC3E}">
        <p14:creationId xmlns:p14="http://schemas.microsoft.com/office/powerpoint/2010/main" val="1754509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Making decisions based on facts (</a:t>
            </a:r>
            <a:r>
              <a:rPr lang="en-US" sz="1200" b="1" i="1" kern="1200" dirty="0" smtClean="0">
                <a:solidFill>
                  <a:schemeClr val="tx1"/>
                </a:solidFill>
                <a:effectLst/>
                <a:latin typeface="+mn-lt"/>
                <a:ea typeface="+mn-ea"/>
                <a:cs typeface="+mn-cs"/>
              </a:rPr>
              <a:t>parameters</a:t>
            </a:r>
            <a:r>
              <a:rPr lang="en-US" sz="1200" b="0" i="0" kern="1200" dirty="0" smtClean="0">
                <a:solidFill>
                  <a:schemeClr val="tx1"/>
                </a:solidFill>
                <a:effectLst/>
                <a:latin typeface="+mn-lt"/>
                <a:ea typeface="+mn-ea"/>
                <a:cs typeface="+mn-cs"/>
              </a:rPr>
              <a:t>) is hard enough as it is, but -curses!- sometimes we don’t even have the facts we need. Instead, what we know (our </a:t>
            </a:r>
            <a:r>
              <a:rPr lang="en-US" sz="1200" b="1" i="1" u="sng" kern="1200" dirty="0" smtClean="0">
                <a:solidFill>
                  <a:schemeClr val="tx1"/>
                </a:solidFill>
                <a:effectLst/>
                <a:latin typeface="+mn-lt"/>
                <a:ea typeface="+mn-ea"/>
                <a:cs typeface="+mn-cs"/>
                <a:hlinkClick r:id="rId3"/>
              </a:rPr>
              <a:t>sample</a:t>
            </a:r>
            <a:r>
              <a:rPr lang="en-US" sz="1200" b="0" i="0" kern="1200" dirty="0" smtClean="0">
                <a:solidFill>
                  <a:schemeClr val="tx1"/>
                </a:solidFill>
                <a:effectLst/>
                <a:latin typeface="+mn-lt"/>
                <a:ea typeface="+mn-ea"/>
                <a:cs typeface="+mn-cs"/>
              </a:rPr>
              <a:t>) is different from what we wish we knew (our </a:t>
            </a:r>
            <a:r>
              <a:rPr lang="en-US" sz="1200" b="1" i="1" u="sng" kern="1200" dirty="0" smtClean="0">
                <a:solidFill>
                  <a:schemeClr val="tx1"/>
                </a:solidFill>
                <a:effectLst/>
                <a:latin typeface="+mn-lt"/>
                <a:ea typeface="+mn-ea"/>
                <a:cs typeface="+mn-cs"/>
                <a:hlinkClick r:id="rId4"/>
              </a:rPr>
              <a:t>population</a:t>
            </a:r>
            <a:r>
              <a:rPr lang="en-US" sz="1200" b="0" i="0" kern="1200" dirty="0" smtClean="0">
                <a:solidFill>
                  <a:schemeClr val="tx1"/>
                </a:solidFill>
                <a:effectLst/>
                <a:latin typeface="+mn-lt"/>
                <a:ea typeface="+mn-ea"/>
                <a:cs typeface="+mn-cs"/>
              </a:rPr>
              <a:t>). That’s what it means to have </a:t>
            </a:r>
            <a:r>
              <a:rPr lang="en-US" sz="1200" b="1" i="1" u="sng" kern="1200" dirty="0" smtClean="0">
                <a:solidFill>
                  <a:schemeClr val="tx1"/>
                </a:solidFill>
                <a:effectLst/>
                <a:latin typeface="+mn-lt"/>
                <a:ea typeface="+mn-ea"/>
                <a:cs typeface="+mn-cs"/>
                <a:hlinkClick r:id="rId5"/>
              </a:rPr>
              <a:t>uncertainty</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17</a:t>
            </a:fld>
            <a:endParaRPr lang="en-US"/>
          </a:p>
        </p:txBody>
      </p:sp>
    </p:spTree>
    <p:extLst>
      <p:ext uri="{BB962C8B-B14F-4D97-AF65-F5344CB8AC3E}">
        <p14:creationId xmlns:p14="http://schemas.microsoft.com/office/powerpoint/2010/main" val="3753923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Supposing it’s an alien</a:t>
            </a:r>
            <a:r>
              <a:rPr lang="en-US" baseline="0" dirty="0" smtClean="0"/>
              <a:t> not anything else</a:t>
            </a:r>
            <a:endParaRPr lang="en-US" dirty="0" smtClean="0"/>
          </a:p>
          <a:p>
            <a:r>
              <a:rPr lang="en-US" dirty="0" smtClean="0"/>
              <a:t>Found an</a:t>
            </a:r>
            <a:r>
              <a:rPr lang="en-US" baseline="0" dirty="0" smtClean="0"/>
              <a:t> alien</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18</a:t>
            </a:fld>
            <a:endParaRPr lang="en-US"/>
          </a:p>
        </p:txBody>
      </p:sp>
    </p:spTree>
    <p:extLst>
      <p:ext uri="{BB962C8B-B14F-4D97-AF65-F5344CB8AC3E}">
        <p14:creationId xmlns:p14="http://schemas.microsoft.com/office/powerpoint/2010/main" val="3823621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19</a:t>
            </a:fld>
            <a:endParaRPr lang="en-US"/>
          </a:p>
        </p:txBody>
      </p:sp>
    </p:spTree>
    <p:extLst>
      <p:ext uri="{BB962C8B-B14F-4D97-AF65-F5344CB8AC3E}">
        <p14:creationId xmlns:p14="http://schemas.microsoft.com/office/powerpoint/2010/main" val="319804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Tragedy for learning nothing </a:t>
            </a:r>
          </a:p>
          <a:p>
            <a:endParaRPr lang="en-US" dirty="0" smtClean="0"/>
          </a:p>
          <a:p>
            <a:r>
              <a:rPr lang="en-US" dirty="0" smtClean="0"/>
              <a:t>We were not here to learn. We were here to take actions.</a:t>
            </a:r>
            <a:r>
              <a:rPr lang="en-US" baseline="0" dirty="0" smtClean="0"/>
              <a:t> </a:t>
            </a:r>
          </a:p>
          <a:p>
            <a:endParaRPr lang="en-US" baseline="0" dirty="0" smtClean="0"/>
          </a:p>
          <a:p>
            <a:r>
              <a:rPr lang="en-US" baseline="0" dirty="0" smtClean="0"/>
              <a:t>We have taken a sensible action based on data. We choose the wisely selected default action </a:t>
            </a:r>
          </a:p>
          <a:p>
            <a:endParaRPr lang="en-US" baseline="0" dirty="0" smtClean="0"/>
          </a:p>
        </p:txBody>
      </p:sp>
      <p:sp>
        <p:nvSpPr>
          <p:cNvPr id="4" name="Slide Number Placeholder 3"/>
          <p:cNvSpPr>
            <a:spLocks noGrp="1"/>
          </p:cNvSpPr>
          <p:nvPr>
            <p:ph type="sldNum" sz="quarter" idx="10"/>
          </p:nvPr>
        </p:nvSpPr>
        <p:spPr/>
        <p:txBody>
          <a:bodyPr/>
          <a:lstStyle/>
          <a:p>
            <a:fld id="{E0C217EA-0EB0-449A-8CF2-1371BDD04CFC}" type="slidenum">
              <a:rPr lang="en-US" smtClean="0"/>
              <a:t>21</a:t>
            </a:fld>
            <a:endParaRPr lang="en-US"/>
          </a:p>
        </p:txBody>
      </p:sp>
    </p:spTree>
    <p:extLst>
      <p:ext uri="{BB962C8B-B14F-4D97-AF65-F5344CB8AC3E}">
        <p14:creationId xmlns:p14="http://schemas.microsoft.com/office/powerpoint/2010/main" val="3962271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the stats from the beginning ? </a:t>
            </a:r>
          </a:p>
          <a:p>
            <a:endParaRPr lang="en-US" dirty="0" smtClean="0"/>
          </a:p>
          <a:p>
            <a:r>
              <a:rPr lang="en-US" dirty="0" smtClean="0"/>
              <a:t>We could have laid down</a:t>
            </a:r>
            <a:r>
              <a:rPr lang="en-US" baseline="0" dirty="0" smtClean="0"/>
              <a:t> and choose the </a:t>
            </a:r>
            <a:r>
              <a:rPr lang="en-US" baseline="0" dirty="0" err="1" smtClean="0"/>
              <a:t>dafault</a:t>
            </a:r>
            <a:r>
              <a:rPr lang="en-US" baseline="0" dirty="0" smtClean="0"/>
              <a:t> button </a:t>
            </a:r>
          </a:p>
          <a:p>
            <a:endParaRPr lang="en-US" dirty="0" smtClean="0"/>
          </a:p>
          <a:p>
            <a:r>
              <a:rPr lang="en-US" dirty="0" smtClean="0"/>
              <a:t>Because u</a:t>
            </a:r>
            <a:r>
              <a:rPr lang="en-US" baseline="0" dirty="0" smtClean="0"/>
              <a:t> have actually worked hard, in a fairly manner, attempting to change </a:t>
            </a:r>
            <a:r>
              <a:rPr lang="en-US" baseline="0" dirty="0" err="1" smtClean="0"/>
              <a:t>ur</a:t>
            </a:r>
            <a:r>
              <a:rPr lang="en-US" baseline="0" dirty="0" smtClean="0"/>
              <a:t> mind if u get enough data. </a:t>
            </a:r>
          </a:p>
          <a:p>
            <a:endParaRPr lang="en-US" baseline="0" dirty="0" smtClean="0"/>
          </a:p>
          <a:p>
            <a:r>
              <a:rPr lang="en-US" baseline="0" dirty="0" smtClean="0"/>
              <a:t>Thus when u choose the default action now, u choose it </a:t>
            </a:r>
            <a:r>
              <a:rPr lang="en-US" baseline="0" dirty="0" err="1" smtClean="0"/>
              <a:t>wenta</a:t>
            </a:r>
            <a:r>
              <a:rPr lang="en-US" baseline="0" dirty="0" smtClean="0"/>
              <a:t> </a:t>
            </a:r>
            <a:r>
              <a:rPr lang="en-US" baseline="0" dirty="0" err="1" smtClean="0"/>
              <a:t>dameerak</a:t>
            </a:r>
            <a:r>
              <a:rPr lang="en-US" baseline="0" dirty="0" smtClean="0"/>
              <a:t> merta7 </a:t>
            </a:r>
          </a:p>
          <a:p>
            <a:endParaRPr lang="en-US" baseline="0" dirty="0" smtClean="0"/>
          </a:p>
          <a:p>
            <a:r>
              <a:rPr lang="en-US" baseline="0" dirty="0" smtClean="0"/>
              <a:t>Ma3 </a:t>
            </a:r>
            <a:r>
              <a:rPr lang="en-US" baseline="0" dirty="0" err="1" smtClean="0"/>
              <a:t>enak</a:t>
            </a:r>
            <a:r>
              <a:rPr lang="en-US" baseline="0" dirty="0" smtClean="0"/>
              <a:t> 3aref </a:t>
            </a:r>
            <a:r>
              <a:rPr lang="en-US" baseline="0" dirty="0" err="1" smtClean="0"/>
              <a:t>en</a:t>
            </a:r>
            <a:r>
              <a:rPr lang="en-US" baseline="0" dirty="0" smtClean="0"/>
              <a:t> </a:t>
            </a:r>
            <a:r>
              <a:rPr lang="en-US" baseline="0" dirty="0" err="1" smtClean="0"/>
              <a:t>mmken</a:t>
            </a:r>
            <a:r>
              <a:rPr lang="en-US" baseline="0" dirty="0" smtClean="0"/>
              <a:t> </a:t>
            </a:r>
            <a:r>
              <a:rPr lang="en-US" baseline="0" dirty="0" err="1" smtClean="0"/>
              <a:t>yekoon</a:t>
            </a:r>
            <a:r>
              <a:rPr lang="en-US" baseline="0" dirty="0" smtClean="0"/>
              <a:t> </a:t>
            </a:r>
            <a:r>
              <a:rPr lang="en-US" baseline="0" dirty="0" err="1" smtClean="0"/>
              <a:t>kararak</a:t>
            </a:r>
            <a:r>
              <a:rPr lang="en-US" baseline="0" dirty="0" smtClean="0"/>
              <a:t> </a:t>
            </a:r>
            <a:r>
              <a:rPr lang="en-US" baseline="0" dirty="0" err="1" smtClean="0"/>
              <a:t>ghalat</a:t>
            </a:r>
            <a:r>
              <a:rPr lang="en-US" baseline="0" dirty="0" smtClean="0"/>
              <a:t> (uncertainty) </a:t>
            </a:r>
            <a:r>
              <a:rPr lang="en-US" baseline="0" dirty="0" err="1" smtClean="0"/>
              <a:t>bs</a:t>
            </a:r>
            <a:r>
              <a:rPr lang="en-US" baseline="0" dirty="0" smtClean="0"/>
              <a:t> this is the best u can do </a:t>
            </a:r>
          </a:p>
          <a:p>
            <a:r>
              <a:rPr lang="en-US" baseline="0" dirty="0" smtClean="0"/>
              <a:t>And that’s why it is always good to increase sample size </a:t>
            </a:r>
          </a:p>
          <a:p>
            <a:r>
              <a:rPr lang="en-US" baseline="0" dirty="0" smtClean="0"/>
              <a:t>To </a:t>
            </a:r>
            <a:r>
              <a:rPr lang="en-US" baseline="0" dirty="0" err="1" smtClean="0"/>
              <a:t>recude</a:t>
            </a:r>
            <a:r>
              <a:rPr lang="en-US" baseline="0" dirty="0" smtClean="0"/>
              <a:t> type 1 and type 2 errors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22</a:t>
            </a:fld>
            <a:endParaRPr lang="en-US"/>
          </a:p>
        </p:txBody>
      </p:sp>
    </p:spTree>
    <p:extLst>
      <p:ext uri="{BB962C8B-B14F-4D97-AF65-F5344CB8AC3E}">
        <p14:creationId xmlns:p14="http://schemas.microsoft.com/office/powerpoint/2010/main" val="2808191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23</a:t>
            </a:fld>
            <a:endParaRPr lang="en-US"/>
          </a:p>
        </p:txBody>
      </p:sp>
    </p:spTree>
    <p:extLst>
      <p:ext uri="{BB962C8B-B14F-4D97-AF65-F5344CB8AC3E}">
        <p14:creationId xmlns:p14="http://schemas.microsoft.com/office/powerpoint/2010/main" val="3188077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 yelling enough to change </a:t>
            </a:r>
            <a:r>
              <a:rPr lang="en-US" dirty="0" err="1" smtClean="0"/>
              <a:t>ur</a:t>
            </a:r>
            <a:r>
              <a:rPr lang="en-US" dirty="0" smtClean="0"/>
              <a:t> mind?</a:t>
            </a:r>
          </a:p>
          <a:p>
            <a:endParaRPr lang="en-US" dirty="0" smtClean="0"/>
          </a:p>
          <a:p>
            <a:r>
              <a:rPr lang="en-US" dirty="0" smtClean="0"/>
              <a:t>The lower</a:t>
            </a:r>
            <a:r>
              <a:rPr lang="en-US" baseline="0" dirty="0" smtClean="0"/>
              <a:t> the p value </a:t>
            </a:r>
          </a:p>
          <a:p>
            <a:r>
              <a:rPr lang="en-US" baseline="0" dirty="0" smtClean="0"/>
              <a:t>The more yelling at me </a:t>
            </a:r>
          </a:p>
          <a:p>
            <a:r>
              <a:rPr lang="en-US" baseline="0" dirty="0" smtClean="0"/>
              <a:t>Leave the default action </a:t>
            </a:r>
          </a:p>
          <a:p>
            <a:endParaRPr lang="en-US" baseline="0" dirty="0" smtClean="0"/>
          </a:p>
          <a:p>
            <a:r>
              <a:rPr lang="en-US" baseline="0" dirty="0" smtClean="0"/>
              <a:t>How to measure yelling?</a:t>
            </a:r>
          </a:p>
          <a:p>
            <a:r>
              <a:rPr lang="en-US" baseline="0" dirty="0" smtClean="0"/>
              <a:t>Compare to a preset significance level </a:t>
            </a:r>
          </a:p>
          <a:p>
            <a:endParaRPr lang="en-US" baseline="0" dirty="0" smtClean="0"/>
          </a:p>
          <a:p>
            <a:r>
              <a:rPr lang="en-US" baseline="0" dirty="0" smtClean="0"/>
              <a:t>This level determines how much risk u tolerate to take </a:t>
            </a:r>
          </a:p>
          <a:p>
            <a:endParaRPr lang="en-US" baseline="0" dirty="0" smtClean="0"/>
          </a:p>
          <a:p>
            <a:pPr rtl="0"/>
            <a:r>
              <a:rPr lang="en-US" baseline="0" dirty="0" smtClean="0"/>
              <a:t>If u set it to zero </a:t>
            </a:r>
          </a:p>
          <a:p>
            <a:pPr rtl="0"/>
            <a:r>
              <a:rPr lang="en-US" baseline="0" dirty="0" smtClean="0"/>
              <a:t>U refuse to leave the default action </a:t>
            </a:r>
          </a:p>
          <a:p>
            <a:pPr rtl="0"/>
            <a:r>
              <a:rPr lang="en-US" baseline="0" dirty="0" smtClean="0"/>
              <a:t>Don’t do statistics </a:t>
            </a:r>
          </a:p>
          <a:p>
            <a:pPr rtl="0"/>
            <a:endParaRPr lang="en-US" baseline="0" dirty="0" smtClean="0"/>
          </a:p>
          <a:p>
            <a:pPr rtl="0"/>
            <a:endParaRPr lang="en-US" dirty="0" smtClean="0"/>
          </a:p>
          <a:p>
            <a:pPr rtl="0"/>
            <a:r>
              <a:rPr lang="en-US" sz="1200" b="0" i="0" kern="1200" dirty="0" smtClean="0">
                <a:solidFill>
                  <a:schemeClr val="tx1"/>
                </a:solidFill>
                <a:effectLst/>
                <a:latin typeface="+mn-lt"/>
                <a:ea typeface="+mn-ea"/>
                <a:cs typeface="+mn-cs"/>
              </a:rPr>
              <a:t>The definition of a p-value is </a:t>
            </a:r>
            <a:r>
              <a:rPr lang="en-US" sz="1200" b="1" i="0" kern="1200" dirty="0" smtClean="0">
                <a:solidFill>
                  <a:schemeClr val="tx1"/>
                </a:solidFill>
                <a:effectLst/>
                <a:latin typeface="+mn-lt"/>
                <a:ea typeface="+mn-ea"/>
                <a:cs typeface="+mn-cs"/>
              </a:rPr>
              <a:t>the probability of observing your statistic (or one more extreme in favor of the alternative) if the null hypothesis is true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24</a:t>
            </a:fld>
            <a:endParaRPr lang="en-US"/>
          </a:p>
        </p:txBody>
      </p:sp>
    </p:spTree>
    <p:extLst>
      <p:ext uri="{BB962C8B-B14F-4D97-AF65-F5344CB8AC3E}">
        <p14:creationId xmlns:p14="http://schemas.microsoft.com/office/powerpoint/2010/main" val="267294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25</a:t>
            </a:fld>
            <a:endParaRPr lang="en-US"/>
          </a:p>
        </p:txBody>
      </p:sp>
    </p:spTree>
    <p:extLst>
      <p:ext uri="{BB962C8B-B14F-4D97-AF65-F5344CB8AC3E}">
        <p14:creationId xmlns:p14="http://schemas.microsoft.com/office/powerpoint/2010/main" val="227473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important</a:t>
            </a:r>
            <a:r>
              <a:rPr lang="en-US" baseline="0" dirty="0" smtClean="0"/>
              <a:t> question in statistics?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3</a:t>
            </a:fld>
            <a:endParaRPr lang="en-US"/>
          </a:p>
        </p:txBody>
      </p:sp>
    </p:spTree>
    <p:extLst>
      <p:ext uri="{BB962C8B-B14F-4D97-AF65-F5344CB8AC3E}">
        <p14:creationId xmlns:p14="http://schemas.microsoft.com/office/powerpoint/2010/main" val="190963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hours were not enough</a:t>
            </a:r>
          </a:p>
          <a:p>
            <a:endParaRPr lang="en-US" dirty="0" smtClean="0"/>
          </a:p>
          <a:p>
            <a:r>
              <a:rPr lang="en-US" dirty="0" smtClean="0"/>
              <a:t>What</a:t>
            </a:r>
            <a:r>
              <a:rPr lang="en-US" baseline="0" dirty="0" smtClean="0"/>
              <a:t> about 30 sec </a:t>
            </a:r>
          </a:p>
          <a:p>
            <a:endParaRPr lang="en-US" baseline="0" dirty="0" smtClean="0"/>
          </a:p>
          <a:p>
            <a:r>
              <a:rPr lang="en-US" baseline="0" dirty="0" smtClean="0"/>
              <a:t>Easy to stick to default action, but results would be misleading </a:t>
            </a:r>
          </a:p>
          <a:p>
            <a:r>
              <a:rPr lang="en-US" baseline="0" dirty="0" smtClean="0"/>
              <a:t>U didn’t do </a:t>
            </a:r>
            <a:r>
              <a:rPr lang="en-US" baseline="0" dirty="0" err="1" smtClean="0"/>
              <a:t>ur</a:t>
            </a:r>
            <a:r>
              <a:rPr lang="en-US" baseline="0" dirty="0" smtClean="0"/>
              <a:t> </a:t>
            </a:r>
            <a:r>
              <a:rPr lang="en-US" baseline="0" dirty="0" err="1" smtClean="0"/>
              <a:t>hw</a:t>
            </a:r>
            <a:r>
              <a:rPr lang="en-US" baseline="0" dirty="0" smtClean="0"/>
              <a:t> </a:t>
            </a:r>
          </a:p>
          <a:p>
            <a:endParaRPr lang="en-US" baseline="0" dirty="0" smtClean="0"/>
          </a:p>
          <a:p>
            <a:r>
              <a:rPr lang="en-US" baseline="0" dirty="0" smtClean="0"/>
              <a:t>The more u have the more opportunity u have given </a:t>
            </a:r>
            <a:r>
              <a:rPr lang="en-US" baseline="0" dirty="0" err="1" smtClean="0"/>
              <a:t>urself</a:t>
            </a:r>
            <a:r>
              <a:rPr lang="en-US" baseline="0" dirty="0" smtClean="0"/>
              <a:t> to change </a:t>
            </a:r>
            <a:r>
              <a:rPr lang="en-US" baseline="0" dirty="0" err="1" smtClean="0"/>
              <a:t>ur</a:t>
            </a:r>
            <a:r>
              <a:rPr lang="en-US" baseline="0" dirty="0" smtClean="0"/>
              <a:t> mind if that’s the right thing to do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28</a:t>
            </a:fld>
            <a:endParaRPr lang="en-US"/>
          </a:p>
        </p:txBody>
      </p:sp>
    </p:spTree>
    <p:extLst>
      <p:ext uri="{BB962C8B-B14F-4D97-AF65-F5344CB8AC3E}">
        <p14:creationId xmlns:p14="http://schemas.microsoft.com/office/powerpoint/2010/main" val="103566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not spend 1000000 hours</a:t>
            </a:r>
          </a:p>
          <a:p>
            <a:endParaRPr lang="en-US" dirty="0" smtClean="0"/>
          </a:p>
          <a:p>
            <a:r>
              <a:rPr lang="en-US" dirty="0" smtClean="0"/>
              <a:t>Balance</a:t>
            </a:r>
            <a:r>
              <a:rPr lang="en-US" baseline="0" dirty="0" smtClean="0"/>
              <a:t> between money and effort and time and benefit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29</a:t>
            </a:fld>
            <a:endParaRPr lang="en-US"/>
          </a:p>
        </p:txBody>
      </p:sp>
    </p:spTree>
    <p:extLst>
      <p:ext uri="{BB962C8B-B14F-4D97-AF65-F5344CB8AC3E}">
        <p14:creationId xmlns:p14="http://schemas.microsoft.com/office/powerpoint/2010/main" val="1238137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30</a:t>
            </a:fld>
            <a:endParaRPr lang="en-US"/>
          </a:p>
        </p:txBody>
      </p:sp>
    </p:spTree>
    <p:extLst>
      <p:ext uri="{BB962C8B-B14F-4D97-AF65-F5344CB8AC3E}">
        <p14:creationId xmlns:p14="http://schemas.microsoft.com/office/powerpoint/2010/main" val="17595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32</a:t>
            </a:fld>
            <a:endParaRPr lang="en-US"/>
          </a:p>
        </p:txBody>
      </p:sp>
    </p:spTree>
    <p:extLst>
      <p:ext uri="{BB962C8B-B14F-4D97-AF65-F5344CB8AC3E}">
        <p14:creationId xmlns:p14="http://schemas.microsoft.com/office/powerpoint/2010/main" val="56029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33</a:t>
            </a:fld>
            <a:endParaRPr lang="en-US"/>
          </a:p>
        </p:txBody>
      </p:sp>
    </p:spTree>
    <p:extLst>
      <p:ext uri="{BB962C8B-B14F-4D97-AF65-F5344CB8AC3E}">
        <p14:creationId xmlns:p14="http://schemas.microsoft.com/office/powerpoint/2010/main" val="3861509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Suppose we see an alien. Is our null hypothesis ridiculous? No, of course not. How about if we hike for three hours and we see no aliens? Is the null hypothesis of alien life ridiculous? Still no. (If you’re struggling with this, you should really go hiking on planet Earth some time. It’s easy to go three hours without seeing other humans…)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Evidence</a:t>
            </a:r>
            <a:r>
              <a:rPr lang="en-US" sz="1200" b="0" i="0" kern="1200" baseline="0" dirty="0" smtClean="0">
                <a:solidFill>
                  <a:schemeClr val="tx1"/>
                </a:solidFill>
                <a:effectLst/>
                <a:latin typeface="+mn-lt"/>
                <a:ea typeface="+mn-ea"/>
                <a:cs typeface="+mn-cs"/>
              </a:rPr>
              <a:t> never make the null hypothesis ridiculous </a:t>
            </a:r>
          </a:p>
          <a:p>
            <a:endParaRPr lang="en-US" sz="1200" b="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34</a:t>
            </a:fld>
            <a:endParaRPr lang="en-US"/>
          </a:p>
        </p:txBody>
      </p:sp>
    </p:spTree>
    <p:extLst>
      <p:ext uri="{BB962C8B-B14F-4D97-AF65-F5344CB8AC3E}">
        <p14:creationId xmlns:p14="http://schemas.microsoft.com/office/powerpoint/2010/main" val="1937049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from home </a:t>
            </a:r>
          </a:p>
          <a:p>
            <a:endParaRPr lang="en-US" dirty="0" smtClean="0"/>
          </a:p>
          <a:p>
            <a:r>
              <a:rPr lang="en-US" dirty="0" smtClean="0"/>
              <a:t>Or gather entire population!</a:t>
            </a:r>
            <a:r>
              <a:rPr lang="en-US" baseline="0" dirty="0" smtClean="0"/>
              <a:t>    (that’s not statistics) </a:t>
            </a:r>
          </a:p>
          <a:p>
            <a:endParaRPr lang="en-US" baseline="0" dirty="0" smtClean="0"/>
          </a:p>
        </p:txBody>
      </p:sp>
      <p:sp>
        <p:nvSpPr>
          <p:cNvPr id="4" name="Slide Number Placeholder 3"/>
          <p:cNvSpPr>
            <a:spLocks noGrp="1"/>
          </p:cNvSpPr>
          <p:nvPr>
            <p:ph type="sldNum" sz="quarter" idx="10"/>
          </p:nvPr>
        </p:nvSpPr>
        <p:spPr/>
        <p:txBody>
          <a:bodyPr/>
          <a:lstStyle/>
          <a:p>
            <a:fld id="{E0818A0C-1308-445F-8E31-F55796F56503}" type="slidenum">
              <a:rPr lang="en-US" smtClean="0"/>
              <a:t>35</a:t>
            </a:fld>
            <a:endParaRPr lang="en-US"/>
          </a:p>
        </p:txBody>
      </p:sp>
    </p:spTree>
    <p:extLst>
      <p:ext uri="{BB962C8B-B14F-4D97-AF65-F5344CB8AC3E}">
        <p14:creationId xmlns:p14="http://schemas.microsoft.com/office/powerpoint/2010/main" val="249180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idea in statistics | by Cassie </a:t>
            </a:r>
            <a:r>
              <a:rPr lang="en-US" dirty="0" err="1" smtClean="0"/>
              <a:t>Kozyrkov</a:t>
            </a:r>
            <a:r>
              <a:rPr lang="en-US" dirty="0" smtClean="0"/>
              <a:t> | Towards Data Science</a:t>
            </a:r>
          </a:p>
          <a:p>
            <a:r>
              <a:rPr lang="en-US" dirty="0" smtClean="0"/>
              <a:t>https://towardsdatascience.com/the-most-important-idea-in-statistics-8c18d514ad1c </a:t>
            </a:r>
          </a:p>
          <a:p>
            <a:endParaRPr lang="en-US" dirty="0" smtClean="0"/>
          </a:p>
          <a:p>
            <a:r>
              <a:rPr lang="en-US" dirty="0" smtClean="0"/>
              <a:t>Statistical inference in one sentence | by Cassie </a:t>
            </a:r>
            <a:r>
              <a:rPr lang="en-US" dirty="0" err="1" smtClean="0"/>
              <a:t>Kozyrkov</a:t>
            </a:r>
            <a:r>
              <a:rPr lang="en-US" dirty="0" smtClean="0"/>
              <a:t> | HackerNoon.com | Medium</a:t>
            </a:r>
          </a:p>
          <a:p>
            <a:r>
              <a:rPr lang="en-US" dirty="0" smtClean="0"/>
              <a:t>https://medium.com/hackernoon/statistical-inference-in-one-sentence-33a4683a6424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37</a:t>
            </a:fld>
            <a:endParaRPr lang="en-US"/>
          </a:p>
        </p:txBody>
      </p:sp>
    </p:spTree>
    <p:extLst>
      <p:ext uri="{BB962C8B-B14F-4D97-AF65-F5344CB8AC3E}">
        <p14:creationId xmlns:p14="http://schemas.microsoft.com/office/powerpoint/2010/main" val="1248009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we’re doing here is visualizing the null hypothesis world and figuring out how things work there so we can make a toy model of it. That’s what the </a:t>
            </a:r>
            <a:r>
              <a:rPr lang="en-US" sz="1200" b="0" i="0" u="none" strike="noStrike" kern="1200" dirty="0" smtClean="0">
                <a:solidFill>
                  <a:schemeClr val="tx1"/>
                </a:solidFill>
                <a:effectLst/>
                <a:latin typeface="+mn-lt"/>
                <a:ea typeface="+mn-ea"/>
                <a:cs typeface="+mn-cs"/>
                <a:hlinkClick r:id="rId3"/>
              </a:rPr>
              <a:t>calculations are all about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41</a:t>
            </a:fld>
            <a:endParaRPr lang="en-US"/>
          </a:p>
        </p:txBody>
      </p:sp>
    </p:spTree>
    <p:extLst>
      <p:ext uri="{BB962C8B-B14F-4D97-AF65-F5344CB8AC3E}">
        <p14:creationId xmlns:p14="http://schemas.microsoft.com/office/powerpoint/2010/main" val="679329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42</a:t>
            </a:fld>
            <a:endParaRPr lang="en-US"/>
          </a:p>
        </p:txBody>
      </p:sp>
    </p:spTree>
    <p:extLst>
      <p:ext uri="{BB962C8B-B14F-4D97-AF65-F5344CB8AC3E}">
        <p14:creationId xmlns:p14="http://schemas.microsoft.com/office/powerpoint/2010/main" val="416975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for aliens on</a:t>
            </a:r>
            <a:r>
              <a:rPr lang="en-US" baseline="0" dirty="0" smtClean="0"/>
              <a:t> a </a:t>
            </a:r>
            <a:r>
              <a:rPr lang="en-US" dirty="0" smtClean="0"/>
              <a:t>planet</a:t>
            </a:r>
            <a:br>
              <a:rPr lang="en-US" dirty="0" smtClean="0"/>
            </a:br>
            <a:r>
              <a:rPr lang="en-US" dirty="0" smtClean="0"/>
              <a:t/>
            </a:r>
            <a:br>
              <a:rPr lang="en-US" dirty="0" smtClean="0"/>
            </a:br>
            <a:r>
              <a:rPr lang="en-US" dirty="0" err="1" smtClean="0"/>
              <a:t>ur</a:t>
            </a:r>
            <a:r>
              <a:rPr lang="en-US" baseline="0" dirty="0" smtClean="0"/>
              <a:t> manager is waiting for a report that has only this. </a:t>
            </a:r>
          </a:p>
          <a:p>
            <a:endParaRPr lang="en-US" baseline="0" dirty="0" smtClean="0"/>
          </a:p>
          <a:p>
            <a:r>
              <a:rPr lang="en-US" baseline="0" dirty="0" smtClean="0"/>
              <a:t>Yes or no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5</a:t>
            </a:fld>
            <a:endParaRPr lang="en-US"/>
          </a:p>
        </p:txBody>
      </p:sp>
    </p:spTree>
    <p:extLst>
      <p:ext uri="{BB962C8B-B14F-4D97-AF65-F5344CB8AC3E}">
        <p14:creationId xmlns:p14="http://schemas.microsoft.com/office/powerpoint/2010/main" val="1110018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43</a:t>
            </a:fld>
            <a:endParaRPr lang="en-US"/>
          </a:p>
        </p:txBody>
      </p:sp>
    </p:spTree>
    <p:extLst>
      <p:ext uri="{BB962C8B-B14F-4D97-AF65-F5344CB8AC3E}">
        <p14:creationId xmlns:p14="http://schemas.microsoft.com/office/powerpoint/2010/main" val="1334747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a reference!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45</a:t>
            </a:fld>
            <a:endParaRPr lang="en-US"/>
          </a:p>
        </p:txBody>
      </p:sp>
    </p:spTree>
    <p:extLst>
      <p:ext uri="{BB962C8B-B14F-4D97-AF65-F5344CB8AC3E}">
        <p14:creationId xmlns:p14="http://schemas.microsoft.com/office/powerpoint/2010/main" val="3605705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friend from animal friends.co argues with me </a:t>
            </a:r>
          </a:p>
          <a:p>
            <a:endParaRPr lang="en-US" baseline="0" dirty="0" smtClean="0"/>
          </a:p>
          <a:p>
            <a:r>
              <a:rPr lang="en-US" baseline="0" dirty="0" smtClean="0"/>
              <a:t>5% yelling by error would be too much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46</a:t>
            </a:fld>
            <a:endParaRPr lang="en-US"/>
          </a:p>
        </p:txBody>
      </p:sp>
    </p:spTree>
    <p:extLst>
      <p:ext uri="{BB962C8B-B14F-4D97-AF65-F5344CB8AC3E}">
        <p14:creationId xmlns:p14="http://schemas.microsoft.com/office/powerpoint/2010/main" val="397613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Null hypothesis</a:t>
            </a:r>
            <a:r>
              <a:rPr lang="en-US" baseline="0" dirty="0" smtClean="0"/>
              <a:t>: drugs equal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49</a:t>
            </a:fld>
            <a:endParaRPr lang="en-US"/>
          </a:p>
        </p:txBody>
      </p:sp>
    </p:spTree>
    <p:extLst>
      <p:ext uri="{BB962C8B-B14F-4D97-AF65-F5344CB8AC3E}">
        <p14:creationId xmlns:p14="http://schemas.microsoft.com/office/powerpoint/2010/main" val="558180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it’s extremely important to avoid false</a:t>
            </a:r>
            <a:r>
              <a:rPr lang="en-US" baseline="0" dirty="0" smtClean="0"/>
              <a:t> positive, use a lower threshold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50</a:t>
            </a:fld>
            <a:endParaRPr lang="en-US"/>
          </a:p>
        </p:txBody>
      </p:sp>
    </p:spTree>
    <p:extLst>
      <p:ext uri="{BB962C8B-B14F-4D97-AF65-F5344CB8AC3E}">
        <p14:creationId xmlns:p14="http://schemas.microsoft.com/office/powerpoint/2010/main" val="1077053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53</a:t>
            </a:fld>
            <a:endParaRPr lang="en-US"/>
          </a:p>
        </p:txBody>
      </p:sp>
    </p:spTree>
    <p:extLst>
      <p:ext uri="{BB962C8B-B14F-4D97-AF65-F5344CB8AC3E}">
        <p14:creationId xmlns:p14="http://schemas.microsoft.com/office/powerpoint/2010/main" val="2151478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told </a:t>
            </a:r>
            <a:r>
              <a:rPr lang="en-US" dirty="0" err="1" smtClean="0"/>
              <a:t>ur</a:t>
            </a:r>
            <a:r>
              <a:rPr lang="en-US" dirty="0" smtClean="0"/>
              <a:t> wife,</a:t>
            </a:r>
            <a:r>
              <a:rPr lang="en-US" baseline="0" dirty="0" smtClean="0"/>
              <a:t> that’s the rarest flower </a:t>
            </a:r>
          </a:p>
          <a:p>
            <a:r>
              <a:rPr lang="en-US" baseline="0" dirty="0" smtClean="0"/>
              <a:t>She will be surprised </a:t>
            </a:r>
          </a:p>
          <a:p>
            <a:r>
              <a:rPr lang="en-US" baseline="0" dirty="0" smtClean="0"/>
              <a:t>She may give u her </a:t>
            </a:r>
            <a:r>
              <a:rPr lang="en-US" baseline="0" dirty="0" err="1" smtClean="0"/>
              <a:t>jewelery</a:t>
            </a:r>
            <a:r>
              <a:rPr lang="en-US" baseline="0" dirty="0" smtClean="0"/>
              <a:t> (</a:t>
            </a:r>
            <a:r>
              <a:rPr lang="en-US" baseline="0" dirty="0" err="1" smtClean="0"/>
              <a:t>shabka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55</a:t>
            </a:fld>
            <a:endParaRPr lang="en-US"/>
          </a:p>
        </p:txBody>
      </p:sp>
    </p:spTree>
    <p:extLst>
      <p:ext uri="{BB962C8B-B14F-4D97-AF65-F5344CB8AC3E}">
        <p14:creationId xmlns:p14="http://schemas.microsoft.com/office/powerpoint/2010/main" val="689718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She won’t be that surprised. Even if the flowers are different. The event is not rate anymore </a:t>
            </a:r>
          </a:p>
        </p:txBody>
      </p:sp>
      <p:sp>
        <p:nvSpPr>
          <p:cNvPr id="4" name="Slide Number Placeholder 3"/>
          <p:cNvSpPr>
            <a:spLocks noGrp="1"/>
          </p:cNvSpPr>
          <p:nvPr>
            <p:ph type="sldNum" sz="quarter" idx="10"/>
          </p:nvPr>
        </p:nvSpPr>
        <p:spPr/>
        <p:txBody>
          <a:bodyPr/>
          <a:lstStyle/>
          <a:p>
            <a:fld id="{E0818A0C-1308-445F-8E31-F55796F56503}" type="slidenum">
              <a:rPr lang="en-US" smtClean="0"/>
              <a:t>56</a:t>
            </a:fld>
            <a:endParaRPr lang="en-US"/>
          </a:p>
        </p:txBody>
      </p:sp>
    </p:spTree>
    <p:extLst>
      <p:ext uri="{BB962C8B-B14F-4D97-AF65-F5344CB8AC3E}">
        <p14:creationId xmlns:p14="http://schemas.microsoft.com/office/powerpoint/2010/main" val="1033691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she</a:t>
            </a:r>
            <a:r>
              <a:rPr lang="en-US" baseline="0" dirty="0" smtClean="0"/>
              <a:t> won’t be surprised</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57</a:t>
            </a:fld>
            <a:endParaRPr lang="en-US"/>
          </a:p>
        </p:txBody>
      </p:sp>
    </p:spTree>
    <p:extLst>
      <p:ext uri="{BB962C8B-B14F-4D97-AF65-F5344CB8AC3E}">
        <p14:creationId xmlns:p14="http://schemas.microsoft.com/office/powerpoint/2010/main" val="505083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a:t>
            </a:r>
            <a:r>
              <a:rPr lang="en-US" baseline="0" dirty="0" smtClean="0"/>
              <a:t> at each side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60</a:t>
            </a:fld>
            <a:endParaRPr lang="en-US"/>
          </a:p>
        </p:txBody>
      </p:sp>
    </p:spTree>
    <p:extLst>
      <p:ext uri="{BB962C8B-B14F-4D97-AF65-F5344CB8AC3E}">
        <p14:creationId xmlns:p14="http://schemas.microsoft.com/office/powerpoint/2010/main" val="1687876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Oxygen</a:t>
            </a:r>
            <a:r>
              <a:rPr lang="en-US" baseline="0" dirty="0" smtClean="0"/>
              <a:t> almost </a:t>
            </a:r>
            <a:r>
              <a:rPr lang="en-US" baseline="0" dirty="0" err="1" smtClean="0"/>
              <a:t>finised</a:t>
            </a:r>
            <a:endParaRPr lang="en-US" dirty="0" smtClean="0"/>
          </a:p>
          <a:p>
            <a:endParaRPr lang="en-US" dirty="0" smtClean="0"/>
          </a:p>
          <a:p>
            <a:r>
              <a:rPr lang="en-US" dirty="0" smtClean="0"/>
              <a:t>U won’t be able to discover the whole planet </a:t>
            </a:r>
          </a:p>
          <a:p>
            <a:endParaRPr lang="en-US" dirty="0" smtClean="0"/>
          </a:p>
          <a:p>
            <a:r>
              <a:rPr lang="en-US" dirty="0" smtClean="0"/>
              <a:t>Uncertainty </a:t>
            </a:r>
          </a:p>
          <a:p>
            <a:endParaRPr lang="en-US" dirty="0" smtClean="0"/>
          </a:p>
          <a:p>
            <a:r>
              <a:rPr lang="en-US" dirty="0" smtClean="0"/>
              <a:t>What</a:t>
            </a:r>
            <a:r>
              <a:rPr lang="en-US" baseline="0" dirty="0" smtClean="0"/>
              <a:t> if I didn’t find info, shall I answer with yes or no?</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6</a:t>
            </a:fld>
            <a:endParaRPr lang="en-US"/>
          </a:p>
        </p:txBody>
      </p:sp>
    </p:spTree>
    <p:extLst>
      <p:ext uri="{BB962C8B-B14F-4D97-AF65-F5344CB8AC3E}">
        <p14:creationId xmlns:p14="http://schemas.microsoft.com/office/powerpoint/2010/main" val="3313869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a person height to be 142cm</a:t>
            </a:r>
            <a:r>
              <a:rPr lang="en-US" baseline="0" dirty="0" smtClean="0"/>
              <a:t> </a:t>
            </a:r>
          </a:p>
          <a:p>
            <a:endParaRPr lang="en-US" baseline="0" dirty="0" smtClean="0"/>
          </a:p>
          <a:p>
            <a:r>
              <a:rPr lang="en-US" baseline="0" dirty="0" smtClean="0"/>
              <a:t>Does it belong to this distribution that has a mean of 155.7?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61</a:t>
            </a:fld>
            <a:endParaRPr lang="en-US"/>
          </a:p>
        </p:txBody>
      </p:sp>
    </p:spTree>
    <p:extLst>
      <p:ext uri="{BB962C8B-B14F-4D97-AF65-F5344CB8AC3E}">
        <p14:creationId xmlns:p14="http://schemas.microsoft.com/office/powerpoint/2010/main" val="483061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64</a:t>
            </a:fld>
            <a:endParaRPr lang="en-US"/>
          </a:p>
        </p:txBody>
      </p:sp>
    </p:spTree>
    <p:extLst>
      <p:ext uri="{BB962C8B-B14F-4D97-AF65-F5344CB8AC3E}">
        <p14:creationId xmlns:p14="http://schemas.microsoft.com/office/powerpoint/2010/main" val="4096543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65</a:t>
            </a:fld>
            <a:endParaRPr lang="en-US"/>
          </a:p>
        </p:txBody>
      </p:sp>
    </p:spTree>
    <p:extLst>
      <p:ext uri="{BB962C8B-B14F-4D97-AF65-F5344CB8AC3E}">
        <p14:creationId xmlns:p14="http://schemas.microsoft.com/office/powerpoint/2010/main" val="719069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test if </a:t>
            </a:r>
            <a:r>
              <a:rPr lang="en-US" dirty="0" err="1" smtClean="0"/>
              <a:t>superdrug</a:t>
            </a:r>
            <a:r>
              <a:rPr lang="en-US" dirty="0" smtClean="0"/>
              <a:t> help people recover in a short time </a:t>
            </a:r>
          </a:p>
          <a:p>
            <a:endParaRPr lang="en-US" dirty="0" smtClean="0"/>
          </a:p>
          <a:p>
            <a:r>
              <a:rPr lang="en-US" dirty="0" smtClean="0"/>
              <a:t>We gave</a:t>
            </a:r>
            <a:r>
              <a:rPr lang="en-US" baseline="0" dirty="0" smtClean="0"/>
              <a:t> the drug to a bunch of people and the results are the red line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73</a:t>
            </a:fld>
            <a:endParaRPr lang="en-US"/>
          </a:p>
        </p:txBody>
      </p:sp>
    </p:spTree>
    <p:extLst>
      <p:ext uri="{BB962C8B-B14F-4D97-AF65-F5344CB8AC3E}">
        <p14:creationId xmlns:p14="http://schemas.microsoft.com/office/powerpoint/2010/main" val="796425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74</a:t>
            </a:fld>
            <a:endParaRPr lang="en-US"/>
          </a:p>
        </p:txBody>
      </p:sp>
    </p:spTree>
    <p:extLst>
      <p:ext uri="{BB962C8B-B14F-4D97-AF65-F5344CB8AC3E}">
        <p14:creationId xmlns:p14="http://schemas.microsoft.com/office/powerpoint/2010/main" val="4747594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calculate p-values - YouTube</a:t>
            </a:r>
          </a:p>
          <a:p>
            <a:r>
              <a:rPr lang="en-US" dirty="0" smtClean="0"/>
              <a:t>https://www.youtube.com/watch?v=JQc3yx0-Q9E</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77</a:t>
            </a:fld>
            <a:endParaRPr lang="en-US"/>
          </a:p>
        </p:txBody>
      </p:sp>
    </p:spTree>
    <p:extLst>
      <p:ext uri="{BB962C8B-B14F-4D97-AF65-F5344CB8AC3E}">
        <p14:creationId xmlns:p14="http://schemas.microsoft.com/office/powerpoint/2010/main" val="3956397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Imp conclusion </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Simulate the values of your statistic that are possible from the null.</a:t>
            </a:r>
          </a:p>
          <a:p>
            <a:pPr fontAlgn="base"/>
            <a:r>
              <a:rPr lang="en-US" sz="1200" b="0" i="0" kern="1200" dirty="0" smtClean="0">
                <a:solidFill>
                  <a:schemeClr val="tx1"/>
                </a:solidFill>
                <a:effectLst/>
                <a:latin typeface="+mn-lt"/>
                <a:ea typeface="+mn-ea"/>
                <a:cs typeface="+mn-cs"/>
              </a:rPr>
              <a:t>Calculate the value of the statistic you actually obtained in your data.</a:t>
            </a:r>
          </a:p>
          <a:p>
            <a:pPr fontAlgn="base"/>
            <a:r>
              <a:rPr lang="en-US" sz="1200" b="0" i="0" kern="1200" dirty="0" smtClean="0">
                <a:solidFill>
                  <a:schemeClr val="tx1"/>
                </a:solidFill>
                <a:effectLst/>
                <a:latin typeface="+mn-lt"/>
                <a:ea typeface="+mn-ea"/>
                <a:cs typeface="+mn-cs"/>
              </a:rPr>
              <a:t>Compare your statistic to the values from the null.</a:t>
            </a:r>
          </a:p>
          <a:p>
            <a:pPr fontAlgn="base"/>
            <a:r>
              <a:rPr lang="en-US" sz="1200" b="0" i="0" kern="1200" dirty="0" smtClean="0">
                <a:solidFill>
                  <a:schemeClr val="tx1"/>
                </a:solidFill>
                <a:effectLst/>
                <a:latin typeface="+mn-lt"/>
                <a:ea typeface="+mn-ea"/>
                <a:cs typeface="+mn-cs"/>
              </a:rPr>
              <a:t>Calculate the proportion of null values that are considered </a:t>
            </a:r>
            <a:r>
              <a:rPr lang="en-US" sz="1200" b="1" i="0" kern="1200" dirty="0" smtClean="0">
                <a:solidFill>
                  <a:schemeClr val="tx1"/>
                </a:solidFill>
                <a:effectLst/>
                <a:latin typeface="+mn-lt"/>
                <a:ea typeface="+mn-ea"/>
                <a:cs typeface="+mn-cs"/>
              </a:rPr>
              <a:t>extreme</a:t>
            </a:r>
            <a:r>
              <a:rPr lang="en-US" sz="1200" b="0" i="0" kern="1200" dirty="0" smtClean="0">
                <a:solidFill>
                  <a:schemeClr val="tx1"/>
                </a:solidFill>
                <a:effectLst/>
                <a:latin typeface="+mn-lt"/>
                <a:ea typeface="+mn-ea"/>
                <a:cs typeface="+mn-cs"/>
              </a:rPr>
              <a:t> based on your alternative.</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78</a:t>
            </a:fld>
            <a:endParaRPr lang="en-US"/>
          </a:p>
        </p:txBody>
      </p:sp>
    </p:spTree>
    <p:extLst>
      <p:ext uri="{BB962C8B-B14F-4D97-AF65-F5344CB8AC3E}">
        <p14:creationId xmlns:p14="http://schemas.microsoft.com/office/powerpoint/2010/main" val="1224222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79</a:t>
            </a:fld>
            <a:endParaRPr lang="en-US"/>
          </a:p>
        </p:txBody>
      </p:sp>
    </p:spTree>
    <p:extLst>
      <p:ext uri="{BB962C8B-B14F-4D97-AF65-F5344CB8AC3E}">
        <p14:creationId xmlns:p14="http://schemas.microsoft.com/office/powerpoint/2010/main" val="1526944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p-hacking, or cheating on a p-value | </a:t>
            </a:r>
            <a:r>
              <a:rPr lang="en-US" dirty="0" err="1" smtClean="0"/>
              <a:t>Freakonometrics</a:t>
            </a:r>
            <a:endParaRPr lang="en-US" dirty="0" smtClean="0"/>
          </a:p>
          <a:p>
            <a:r>
              <a:rPr lang="en-US" dirty="0" smtClean="0"/>
              <a:t>https://freakonometrics.hypotheses.org/19817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81</a:t>
            </a:fld>
            <a:endParaRPr lang="en-US"/>
          </a:p>
        </p:txBody>
      </p:sp>
    </p:spTree>
    <p:extLst>
      <p:ext uri="{BB962C8B-B14F-4D97-AF65-F5344CB8AC3E}">
        <p14:creationId xmlns:p14="http://schemas.microsoft.com/office/powerpoint/2010/main" val="937650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83</a:t>
            </a:fld>
            <a:endParaRPr lang="en-US"/>
          </a:p>
        </p:txBody>
      </p:sp>
    </p:spTree>
    <p:extLst>
      <p:ext uri="{BB962C8B-B14F-4D97-AF65-F5344CB8AC3E}">
        <p14:creationId xmlns:p14="http://schemas.microsoft.com/office/powerpoint/2010/main" val="235737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can choose any. </a:t>
            </a:r>
          </a:p>
          <a:p>
            <a:endParaRPr lang="en-US" dirty="0" smtClean="0"/>
          </a:p>
          <a:p>
            <a:r>
              <a:rPr lang="en-US" dirty="0" smtClean="0"/>
              <a:t>In fact</a:t>
            </a:r>
            <a:r>
              <a:rPr lang="en-US" baseline="0" dirty="0" smtClean="0"/>
              <a:t> it is an MBA question that has to deal with decision maker not with numbers </a:t>
            </a:r>
          </a:p>
          <a:p>
            <a:r>
              <a:rPr lang="en-US" baseline="0" dirty="0" smtClean="0"/>
              <a:t>It is a decision taken while relaxing on a coach  </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7</a:t>
            </a:fld>
            <a:endParaRPr lang="en-US"/>
          </a:p>
        </p:txBody>
      </p:sp>
    </p:spTree>
    <p:extLst>
      <p:ext uri="{BB962C8B-B14F-4D97-AF65-F5344CB8AC3E}">
        <p14:creationId xmlns:p14="http://schemas.microsoft.com/office/powerpoint/2010/main" val="1035000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samples included more than once</a:t>
            </a:r>
          </a:p>
          <a:p>
            <a:endParaRPr lang="en-US" baseline="0" dirty="0" smtClean="0"/>
          </a:p>
          <a:p>
            <a:r>
              <a:rPr lang="en-US" baseline="0" dirty="0" smtClean="0"/>
              <a:t>Others weren’t included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85</a:t>
            </a:fld>
            <a:endParaRPr lang="en-US"/>
          </a:p>
        </p:txBody>
      </p:sp>
    </p:spTree>
    <p:extLst>
      <p:ext uri="{BB962C8B-B14F-4D97-AF65-F5344CB8AC3E}">
        <p14:creationId xmlns:p14="http://schemas.microsoft.com/office/powerpoint/2010/main" val="2523053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but covers 99% of the means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86</a:t>
            </a:fld>
            <a:endParaRPr lang="en-US"/>
          </a:p>
        </p:txBody>
      </p:sp>
    </p:spTree>
    <p:extLst>
      <p:ext uri="{BB962C8B-B14F-4D97-AF65-F5344CB8AC3E}">
        <p14:creationId xmlns:p14="http://schemas.microsoft.com/office/powerpoint/2010/main" val="12712366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StatQuest</a:t>
            </a:r>
            <a:r>
              <a:rPr lang="en-US" dirty="0" smtClean="0"/>
              <a:t>: Confidence Intervals - YouTube</a:t>
            </a:r>
          </a:p>
          <a:p>
            <a:r>
              <a:rPr lang="en-US" dirty="0" smtClean="0"/>
              <a:t>https://www.youtube.com/watch?v=TqOeMYtOc1w</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89</a:t>
            </a:fld>
            <a:endParaRPr lang="en-US"/>
          </a:p>
        </p:txBody>
      </p:sp>
    </p:spTree>
    <p:extLst>
      <p:ext uri="{BB962C8B-B14F-4D97-AF65-F5344CB8AC3E}">
        <p14:creationId xmlns:p14="http://schemas.microsoft.com/office/powerpoint/2010/main" val="2074751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the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interpretations only differ between results with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&lt; 0.05 and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p>
          <a:p>
            <a:endParaRPr lang="en-US" sz="1200" b="0" i="0" kern="1200" dirty="0" smtClean="0">
              <a:solidFill>
                <a:schemeClr val="tx1"/>
              </a:solidFill>
              <a:effectLst/>
              <a:latin typeface="+mn-lt"/>
              <a:ea typeface="+mn-ea"/>
              <a:cs typeface="+mn-cs"/>
            </a:endParaRPr>
          </a:p>
          <a:p>
            <a:r>
              <a:rPr lang="en-US" dirty="0" smtClean="0"/>
              <a:t>Considerations for the design, analysis and presentation of in vivo studies - </a:t>
            </a:r>
            <a:r>
              <a:rPr lang="en-US" dirty="0" err="1" smtClean="0"/>
              <a:t>ScienceDirect</a:t>
            </a:r>
            <a:endParaRPr lang="en-US" dirty="0" smtClean="0"/>
          </a:p>
          <a:p>
            <a:r>
              <a:rPr lang="en-US" dirty="0" smtClean="0"/>
              <a:t>https://www.sciencedirect.com/science/article/pii/S1063458416301911#fig1</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90</a:t>
            </a:fld>
            <a:endParaRPr lang="en-US"/>
          </a:p>
        </p:txBody>
      </p:sp>
    </p:spTree>
    <p:extLst>
      <p:ext uri="{BB962C8B-B14F-4D97-AF65-F5344CB8AC3E}">
        <p14:creationId xmlns:p14="http://schemas.microsoft.com/office/powerpoint/2010/main" val="3749591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the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interpretations only differ between results with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&lt; 0.05 and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p>
          <a:p>
            <a:endParaRPr lang="en-US" sz="1200" b="0" i="0" kern="1200" dirty="0" smtClean="0">
              <a:solidFill>
                <a:schemeClr val="tx1"/>
              </a:solidFill>
              <a:effectLst/>
              <a:latin typeface="+mn-lt"/>
              <a:ea typeface="+mn-ea"/>
              <a:cs typeface="+mn-cs"/>
            </a:endParaRPr>
          </a:p>
          <a:p>
            <a:r>
              <a:rPr lang="en-US" dirty="0" smtClean="0"/>
              <a:t>Considerations for the design, analysis and presentation of in vivo studies - </a:t>
            </a:r>
            <a:r>
              <a:rPr lang="en-US" dirty="0" err="1" smtClean="0"/>
              <a:t>ScienceDirect</a:t>
            </a:r>
            <a:endParaRPr lang="en-US" dirty="0" smtClean="0"/>
          </a:p>
          <a:p>
            <a:r>
              <a:rPr lang="en-US" dirty="0" smtClean="0"/>
              <a:t>https://www.sciencedirect.com/science/article/pii/S1063458416301911#fig1</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91</a:t>
            </a:fld>
            <a:endParaRPr lang="en-US"/>
          </a:p>
        </p:txBody>
      </p:sp>
    </p:spTree>
    <p:extLst>
      <p:ext uri="{BB962C8B-B14F-4D97-AF65-F5344CB8AC3E}">
        <p14:creationId xmlns:p14="http://schemas.microsoft.com/office/powerpoint/2010/main" val="29191622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Confidence interval or p-value?: part 4 of a series on evaluation of scientific publications - PubMed</a:t>
            </a:r>
          </a:p>
          <a:p>
            <a:r>
              <a:rPr lang="en-US" dirty="0" smtClean="0"/>
              <a:t>https://pubmed.ncbi.nlm.nih.gov/19547734/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95</a:t>
            </a:fld>
            <a:endParaRPr lang="en-US"/>
          </a:p>
        </p:txBody>
      </p:sp>
    </p:spTree>
    <p:extLst>
      <p:ext uri="{BB962C8B-B14F-4D97-AF65-F5344CB8AC3E}">
        <p14:creationId xmlns:p14="http://schemas.microsoft.com/office/powerpoint/2010/main" val="2590831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single method. </a:t>
            </a:r>
          </a:p>
          <a:p>
            <a:r>
              <a:rPr lang="en-US" dirty="0" smtClean="0"/>
              <a:t>No method would say no.</a:t>
            </a:r>
            <a:r>
              <a:rPr lang="en-US" baseline="0" dirty="0" smtClean="0"/>
              <a:t> It just spits out answers. Thus, decisions are taken </a:t>
            </a:r>
          </a:p>
          <a:p>
            <a:r>
              <a:rPr lang="en-US" baseline="0" dirty="0" smtClean="0"/>
              <a:t>What’s the worst and what’s the best?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96</a:t>
            </a:fld>
            <a:endParaRPr lang="en-US"/>
          </a:p>
        </p:txBody>
      </p:sp>
    </p:spTree>
    <p:extLst>
      <p:ext uri="{BB962C8B-B14F-4D97-AF65-F5344CB8AC3E}">
        <p14:creationId xmlns:p14="http://schemas.microsoft.com/office/powerpoint/2010/main" val="28791252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felt better </a:t>
            </a:r>
          </a:p>
          <a:p>
            <a:r>
              <a:rPr lang="en-US" dirty="0" smtClean="0"/>
              <a:t>3 worse </a:t>
            </a:r>
          </a:p>
          <a:p>
            <a:r>
              <a:rPr lang="en-US" dirty="0" smtClean="0"/>
              <a:t>Mean = 0.5 </a:t>
            </a:r>
          </a:p>
          <a:p>
            <a:endParaRPr lang="en-US" dirty="0" smtClean="0"/>
          </a:p>
          <a:p>
            <a:r>
              <a:rPr lang="en-US" dirty="0" smtClean="0"/>
              <a:t>Is</a:t>
            </a:r>
            <a:r>
              <a:rPr lang="en-US" baseline="0" dirty="0" smtClean="0"/>
              <a:t> the drug effective ?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98</a:t>
            </a:fld>
            <a:endParaRPr lang="en-US"/>
          </a:p>
        </p:txBody>
      </p:sp>
    </p:spTree>
    <p:extLst>
      <p:ext uri="{BB962C8B-B14F-4D97-AF65-F5344CB8AC3E}">
        <p14:creationId xmlns:p14="http://schemas.microsoft.com/office/powerpoint/2010/main" val="18035593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0.5 not 0?</a:t>
            </a:r>
            <a:r>
              <a:rPr lang="en-US" baseline="0" dirty="0" smtClean="0"/>
              <a:t> </a:t>
            </a:r>
          </a:p>
          <a:p>
            <a:endParaRPr lang="en-US" baseline="0" dirty="0" smtClean="0"/>
          </a:p>
          <a:p>
            <a:r>
              <a:rPr lang="en-US" baseline="0" dirty="0" smtClean="0"/>
              <a:t>Maybe the 5 respondents had adopted a good lifestyle and the other 3 had a worse lifestyle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99</a:t>
            </a:fld>
            <a:endParaRPr lang="en-US"/>
          </a:p>
        </p:txBody>
      </p:sp>
    </p:spTree>
    <p:extLst>
      <p:ext uri="{BB962C8B-B14F-4D97-AF65-F5344CB8AC3E}">
        <p14:creationId xmlns:p14="http://schemas.microsoft.com/office/powerpoint/2010/main" val="3894772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101</a:t>
            </a:fld>
            <a:endParaRPr lang="en-US"/>
          </a:p>
        </p:txBody>
      </p:sp>
    </p:spTree>
    <p:extLst>
      <p:ext uri="{BB962C8B-B14F-4D97-AF65-F5344CB8AC3E}">
        <p14:creationId xmlns:p14="http://schemas.microsoft.com/office/powerpoint/2010/main" val="282126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u choose NO as the default action or null hypothesis </a:t>
            </a:r>
          </a:p>
          <a:p>
            <a:endParaRPr lang="en-US" baseline="0" dirty="0" smtClean="0"/>
          </a:p>
          <a:p>
            <a:r>
              <a:rPr lang="en-US" baseline="0" dirty="0" smtClean="0"/>
              <a:t>Then u won’t choose yes except if data makes pressing no feels ridiculous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8</a:t>
            </a:fld>
            <a:endParaRPr lang="en-US"/>
          </a:p>
        </p:txBody>
      </p:sp>
    </p:spTree>
    <p:extLst>
      <p:ext uri="{BB962C8B-B14F-4D97-AF65-F5344CB8AC3E}">
        <p14:creationId xmlns:p14="http://schemas.microsoft.com/office/powerpoint/2010/main" val="6522081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close to 0 most of</a:t>
            </a:r>
            <a:r>
              <a:rPr lang="en-US" baseline="0" dirty="0" smtClean="0"/>
              <a:t> the time</a:t>
            </a:r>
          </a:p>
          <a:p>
            <a:endParaRPr lang="en-US" baseline="0" dirty="0" smtClean="0"/>
          </a:p>
          <a:p>
            <a:r>
              <a:rPr lang="en-US" baseline="0" dirty="0" smtClean="0"/>
              <a:t>Mean away from 0 rarely </a:t>
            </a:r>
          </a:p>
          <a:p>
            <a:endParaRPr lang="en-US" baseline="0" dirty="0" smtClean="0"/>
          </a:p>
          <a:p>
            <a:r>
              <a:rPr lang="en-US" baseline="0" dirty="0" err="1" smtClean="0"/>
              <a:t>Concluision</a:t>
            </a:r>
            <a:r>
              <a:rPr lang="en-US" baseline="0" dirty="0" smtClean="0"/>
              <a:t>: Drug is not effective </a:t>
            </a:r>
            <a:endParaRPr lang="en-US" dirty="0" smtClean="0"/>
          </a:p>
          <a:p>
            <a:endParaRPr lang="en-US" dirty="0" smtClean="0"/>
          </a:p>
          <a:p>
            <a:r>
              <a:rPr lang="en-US" dirty="0" smtClean="0"/>
              <a:t>However,</a:t>
            </a:r>
            <a:r>
              <a:rPr lang="en-US" baseline="0" dirty="0" smtClean="0"/>
              <a:t> </a:t>
            </a:r>
            <a:r>
              <a:rPr lang="en-US" dirty="0" smtClean="0"/>
              <a:t>Time money effort availability issues </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102</a:t>
            </a:fld>
            <a:endParaRPr lang="en-US"/>
          </a:p>
        </p:txBody>
      </p:sp>
    </p:spTree>
    <p:extLst>
      <p:ext uri="{BB962C8B-B14F-4D97-AF65-F5344CB8AC3E}">
        <p14:creationId xmlns:p14="http://schemas.microsoft.com/office/powerpoint/2010/main" val="4263578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p>
          <a:p>
            <a:endParaRPr lang="en-US" dirty="0" smtClean="0"/>
          </a:p>
          <a:p>
            <a:r>
              <a:rPr lang="en-US" dirty="0" smtClean="0"/>
              <a:t>Many tests with relatively high power</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104</a:t>
            </a:fld>
            <a:endParaRPr lang="en-US"/>
          </a:p>
        </p:txBody>
      </p:sp>
    </p:spTree>
    <p:extLst>
      <p:ext uri="{BB962C8B-B14F-4D97-AF65-F5344CB8AC3E}">
        <p14:creationId xmlns:p14="http://schemas.microsoft.com/office/powerpoint/2010/main" val="3339810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a:t>
            </a:r>
            <a:r>
              <a:rPr lang="en-US" baseline="0" dirty="0" smtClean="0"/>
              <a:t>mean and median for both males and female </a:t>
            </a:r>
          </a:p>
          <a:p>
            <a:r>
              <a:rPr lang="en-US" baseline="0" dirty="0" smtClean="0"/>
              <a:t>Look how females are right skewed </a:t>
            </a:r>
          </a:p>
          <a:p>
            <a:endParaRPr lang="en-US" baseline="0" dirty="0" smtClean="0"/>
          </a:p>
          <a:p>
            <a:endParaRPr lang="en-US" baseline="0" dirty="0" smtClean="0"/>
          </a:p>
          <a:p>
            <a:r>
              <a:rPr lang="en-US" baseline="0" dirty="0" err="1" smtClean="0"/>
              <a:t>GraphPad</a:t>
            </a:r>
            <a:r>
              <a:rPr lang="en-US" baseline="0" dirty="0" smtClean="0"/>
              <a:t> Prism 9 Statistics Guide - The Mann-Whitney test doesn't really compare medians</a:t>
            </a:r>
          </a:p>
          <a:p>
            <a:r>
              <a:rPr lang="en-US" baseline="0" dirty="0" smtClean="0"/>
              <a:t>https://www.graphpad.com/guides/prism/latest/statistics/stat_nonparametric_tests_dont_compa.htm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03BA681-95E4-4A1A-BC43-FE7E7309F960}" type="slidenum">
              <a:rPr lang="en-US" smtClean="0"/>
              <a:pPr/>
              <a:t>105</a:t>
            </a:fld>
            <a:endParaRPr lang="en-US"/>
          </a:p>
        </p:txBody>
      </p:sp>
    </p:spTree>
    <p:extLst>
      <p:ext uri="{BB962C8B-B14F-4D97-AF65-F5344CB8AC3E}">
        <p14:creationId xmlns:p14="http://schemas.microsoft.com/office/powerpoint/2010/main" val="860420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106</a:t>
            </a:fld>
            <a:endParaRPr lang="en-US"/>
          </a:p>
        </p:txBody>
      </p:sp>
    </p:spTree>
    <p:extLst>
      <p:ext uri="{BB962C8B-B14F-4D97-AF65-F5344CB8AC3E}">
        <p14:creationId xmlns:p14="http://schemas.microsoft.com/office/powerpoint/2010/main" val="521771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Law of large numbers:</a:t>
            </a:r>
            <a:r>
              <a:rPr lang="en-US" sz="1200" b="0" i="0" kern="1200" baseline="0" dirty="0" smtClean="0">
                <a:solidFill>
                  <a:schemeClr val="tx1"/>
                </a:solidFill>
                <a:effectLst/>
                <a:latin typeface="+mn-lt"/>
                <a:ea typeface="+mn-ea"/>
                <a:cs typeface="+mn-cs"/>
              </a:rPr>
              <a:t> the larger the sample size, the closest </a:t>
            </a:r>
            <a:r>
              <a:rPr lang="en-US" sz="1200" b="0" i="0" kern="1200" baseline="0" dirty="0" err="1" smtClean="0">
                <a:solidFill>
                  <a:schemeClr val="tx1"/>
                </a:solidFill>
                <a:effectLst/>
                <a:latin typeface="+mn-lt"/>
                <a:ea typeface="+mn-ea"/>
                <a:cs typeface="+mn-cs"/>
              </a:rPr>
              <a:t>ur</a:t>
            </a:r>
            <a:r>
              <a:rPr lang="en-US" sz="1200" b="0" i="0" kern="1200" baseline="0" dirty="0" smtClean="0">
                <a:solidFill>
                  <a:schemeClr val="tx1"/>
                </a:solidFill>
                <a:effectLst/>
                <a:latin typeface="+mn-lt"/>
                <a:ea typeface="+mn-ea"/>
                <a:cs typeface="+mn-cs"/>
              </a:rPr>
              <a:t> sample statistics to the population parameter </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states that </a:t>
            </a:r>
            <a:r>
              <a:rPr lang="en-US" sz="1200" b="1" i="0" kern="1200" dirty="0" smtClean="0">
                <a:solidFill>
                  <a:schemeClr val="tx1"/>
                </a:solidFill>
                <a:effectLst/>
                <a:latin typeface="+mn-lt"/>
                <a:ea typeface="+mn-ea"/>
                <a:cs typeface="+mn-cs"/>
              </a:rPr>
              <a:t>with a large enough sample size the sampling distribution of the mean will be normally distributed</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actually applies for these well known statistics:</a:t>
            </a:r>
          </a:p>
          <a:p>
            <a:pPr fontAlgn="base"/>
            <a:r>
              <a:rPr lang="en-US" sz="1200" b="0" i="0" kern="1200" dirty="0" smtClean="0">
                <a:solidFill>
                  <a:schemeClr val="tx1"/>
                </a:solidFill>
                <a:effectLst/>
                <a:latin typeface="+mn-lt"/>
                <a:ea typeface="+mn-ea"/>
                <a:cs typeface="+mn-cs"/>
              </a:rPr>
              <a:t>Sample means (\bar{x}</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Sample proportions (p</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Difference in sample means (\bar{x}_1 - \bar{x}_2</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Difference in sample proportions (p_1 - p_2</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And it applies for additional statistics, </a:t>
            </a:r>
            <a:r>
              <a:rPr lang="en-US" sz="1200" b="1" i="0" kern="1200" dirty="0" smtClean="0">
                <a:solidFill>
                  <a:schemeClr val="tx1"/>
                </a:solidFill>
                <a:effectLst/>
                <a:latin typeface="+mn-lt"/>
                <a:ea typeface="+mn-ea"/>
                <a:cs typeface="+mn-cs"/>
              </a:rPr>
              <a:t>but it doesn't apply for all statistics!</a:t>
            </a:r>
            <a:r>
              <a:rPr lang="en-US" sz="1200" b="0" i="0" kern="1200" dirty="0" smtClean="0">
                <a:solidFill>
                  <a:schemeClr val="tx1"/>
                </a:solidFill>
                <a:effectLst/>
                <a:latin typeface="+mn-lt"/>
                <a:ea typeface="+mn-ea"/>
                <a:cs typeface="+mn-cs"/>
              </a:rPr>
              <a:t> . You will see more on this towards the end of this lesson.</a:t>
            </a:r>
          </a:p>
          <a:p>
            <a:r>
              <a:rPr lang="en-US" dirty="0" smtClean="0"/>
              <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108</a:t>
            </a:fld>
            <a:endParaRPr lang="en-US"/>
          </a:p>
        </p:txBody>
      </p:sp>
    </p:spTree>
    <p:extLst>
      <p:ext uri="{BB962C8B-B14F-4D97-AF65-F5344CB8AC3E}">
        <p14:creationId xmlns:p14="http://schemas.microsoft.com/office/powerpoint/2010/main" val="818974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Sample variances are actually known to follow a different type of mathematical distribution known as a chi-squared distribution. Which is a more right-skewed distribution than a normal.</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109</a:t>
            </a:fld>
            <a:endParaRPr lang="en-US"/>
          </a:p>
        </p:txBody>
      </p:sp>
    </p:spTree>
    <p:extLst>
      <p:ext uri="{BB962C8B-B14F-4D97-AF65-F5344CB8AC3E}">
        <p14:creationId xmlns:p14="http://schemas.microsoft.com/office/powerpoint/2010/main" val="11664474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next concepts, you will see that the with large sample sizes the sampling distribution of certain statistics will never become normally distributed. So how do we know which statistics will follow normal distributions, and which will not?</a:t>
            </a:r>
          </a:p>
          <a:p>
            <a:pPr fontAlgn="base"/>
            <a:r>
              <a:rPr lang="en-US" sz="1200" b="0" i="0" kern="1200" dirty="0" smtClean="0">
                <a:solidFill>
                  <a:schemeClr val="tx1"/>
                </a:solidFill>
                <a:effectLst/>
                <a:latin typeface="+mn-lt"/>
                <a:ea typeface="+mn-ea"/>
                <a:cs typeface="+mn-cs"/>
              </a:rPr>
              <a:t>So, you might be wondering already why is 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such a big deal? In our new age of computers, it probably isn't as big of a deal, but more on this coming up soon!</a:t>
            </a:r>
          </a:p>
          <a:p>
            <a:endParaRPr lang="en-US" dirty="0" smtClean="0"/>
          </a:p>
          <a:p>
            <a:r>
              <a:rPr lang="en-US" dirty="0" smtClean="0"/>
              <a:t>Instead</a:t>
            </a:r>
            <a:r>
              <a:rPr lang="en-US" baseline="0" dirty="0" smtClean="0"/>
              <a:t> of relying on CLT, we can use bootstrapping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110</a:t>
            </a:fld>
            <a:endParaRPr lang="en-US"/>
          </a:p>
        </p:txBody>
      </p:sp>
    </p:spTree>
    <p:extLst>
      <p:ext uri="{BB962C8B-B14F-4D97-AF65-F5344CB8AC3E}">
        <p14:creationId xmlns:p14="http://schemas.microsoft.com/office/powerpoint/2010/main" val="3737900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 Explaining to laypeople why bootstrapping works - Cross Validated</a:t>
            </a:r>
          </a:p>
          <a:p>
            <a:r>
              <a:rPr lang="en-US" dirty="0" smtClean="0"/>
              <a:t>https://stats.stackexchange.com/questions/26088/explaining-to-laypeople-why-bootstrapping-works </a:t>
            </a:r>
          </a:p>
          <a:p>
            <a:endParaRPr lang="en-US" dirty="0" smtClean="0"/>
          </a:p>
          <a:p>
            <a:r>
              <a:rPr lang="en-US" sz="1200" b="0" i="0" kern="1200" dirty="0" smtClean="0">
                <a:solidFill>
                  <a:schemeClr val="tx1"/>
                </a:solidFill>
                <a:effectLst/>
                <a:latin typeface="+mn-lt"/>
                <a:ea typeface="+mn-ea"/>
                <a:cs typeface="+mn-cs"/>
              </a:rPr>
              <a:t> The question asks, "if we are resampling from our sample, how is it that we are learning something about the population rather than only about the sample?" Resampling is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done to provide an estimate of the population distribution--we take our sample itself as a model of the population. Rather, resampling is done to provide an estimate of the </a:t>
            </a:r>
            <a:r>
              <a:rPr lang="en-US" sz="1200" b="0" i="1" kern="1200" dirty="0" smtClean="0">
                <a:solidFill>
                  <a:schemeClr val="tx1"/>
                </a:solidFill>
                <a:effectLst/>
                <a:latin typeface="+mn-lt"/>
                <a:ea typeface="+mn-ea"/>
                <a:cs typeface="+mn-cs"/>
              </a:rPr>
              <a:t>sampling distribution</a:t>
            </a:r>
            <a:r>
              <a:rPr lang="en-US" sz="1200" b="0" i="0" kern="1200" dirty="0" smtClean="0">
                <a:solidFill>
                  <a:schemeClr val="tx1"/>
                </a:solidFill>
                <a:effectLst/>
                <a:latin typeface="+mn-lt"/>
                <a:ea typeface="+mn-ea"/>
                <a:cs typeface="+mn-cs"/>
              </a:rPr>
              <a:t> of the sample statistic in question.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Using </a:t>
            </a:r>
            <a:r>
              <a:rPr lang="en-US" sz="1200" b="1" i="0" kern="1200" dirty="0" err="1" smtClean="0">
                <a:solidFill>
                  <a:schemeClr val="tx1"/>
                </a:solidFill>
                <a:effectLst/>
                <a:latin typeface="+mn-lt"/>
                <a:ea typeface="+mn-ea"/>
                <a:cs typeface="+mn-cs"/>
              </a:rPr>
              <a:t>random.choice</a:t>
            </a:r>
            <a:r>
              <a:rPr lang="en-US" sz="1200" b="0" i="0" kern="1200" dirty="0" smtClean="0">
                <a:solidFill>
                  <a:schemeClr val="tx1"/>
                </a:solidFill>
                <a:effectLst/>
                <a:latin typeface="+mn-lt"/>
                <a:ea typeface="+mn-ea"/>
                <a:cs typeface="+mn-cs"/>
              </a:rPr>
              <a:t> in python actually samples with replacement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111</a:t>
            </a:fld>
            <a:endParaRPr lang="en-US"/>
          </a:p>
        </p:txBody>
      </p:sp>
    </p:spTree>
    <p:extLst>
      <p:ext uri="{BB962C8B-B14F-4D97-AF65-F5344CB8AC3E}">
        <p14:creationId xmlns:p14="http://schemas.microsoft.com/office/powerpoint/2010/main" val="3516474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a:t>
            </a:r>
            <a:r>
              <a:rPr lang="en-US" baseline="0" dirty="0" smtClean="0"/>
              <a:t> not significant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121</a:t>
            </a:fld>
            <a:endParaRPr lang="en-US"/>
          </a:p>
        </p:txBody>
      </p:sp>
    </p:spTree>
    <p:extLst>
      <p:ext uri="{BB962C8B-B14F-4D97-AF65-F5344CB8AC3E}">
        <p14:creationId xmlns:p14="http://schemas.microsoft.com/office/powerpoint/2010/main" val="24681464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124</a:t>
            </a:fld>
            <a:endParaRPr lang="en-US"/>
          </a:p>
        </p:txBody>
      </p:sp>
    </p:spTree>
    <p:extLst>
      <p:ext uri="{BB962C8B-B14F-4D97-AF65-F5344CB8AC3E}">
        <p14:creationId xmlns:p14="http://schemas.microsoft.com/office/powerpoint/2010/main" val="1986181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no aliens on planet </a:t>
            </a:r>
          </a:p>
          <a:p>
            <a:endParaRPr lang="en-US" dirty="0" smtClean="0"/>
          </a:p>
          <a:p>
            <a:r>
              <a:rPr lang="en-US" dirty="0" smtClean="0"/>
              <a:t>Is it fair</a:t>
            </a:r>
            <a:r>
              <a:rPr lang="en-US" baseline="0" dirty="0" smtClean="0"/>
              <a:t> ?</a:t>
            </a:r>
          </a:p>
          <a:p>
            <a:endParaRPr lang="en-US" baseline="0" dirty="0" smtClean="0"/>
          </a:p>
          <a:p>
            <a:r>
              <a:rPr lang="en-US" baseline="0" dirty="0" smtClean="0"/>
              <a:t>U could have missed an alien that u didn’t see</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10</a:t>
            </a:fld>
            <a:endParaRPr lang="en-US"/>
          </a:p>
        </p:txBody>
      </p:sp>
    </p:spTree>
    <p:extLst>
      <p:ext uri="{BB962C8B-B14F-4D97-AF65-F5344CB8AC3E}">
        <p14:creationId xmlns:p14="http://schemas.microsoft.com/office/powerpoint/2010/main" val="22244076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 Explaining to laypeople why bootstrapping works - Cross Validated</a:t>
            </a:r>
          </a:p>
          <a:p>
            <a:r>
              <a:rPr lang="en-US" dirty="0" smtClean="0"/>
              <a:t>https://stats.stackexchange.com/questions/26088/explaining-to-laypeople-why-bootstrapping-works </a:t>
            </a:r>
          </a:p>
          <a:p>
            <a:endParaRPr lang="en-US" dirty="0" smtClean="0"/>
          </a:p>
          <a:p>
            <a:endParaRPr lang="en-US" dirty="0" smtClean="0"/>
          </a:p>
          <a:p>
            <a:r>
              <a:rPr lang="en-US" sz="1200" b="0" i="0" kern="1200" dirty="0" smtClean="0">
                <a:solidFill>
                  <a:schemeClr val="tx1"/>
                </a:solidFill>
                <a:effectLst/>
                <a:latin typeface="+mn-lt"/>
                <a:ea typeface="+mn-ea"/>
                <a:cs typeface="+mn-cs"/>
              </a:rPr>
              <a:t> The question asks, "if we are resampling from our sample, how is it that we are learning something about the population rather than only about the sample?" Resampling is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done to provide an estimate of the population distribution--we take our sample itself as a model of the population. Rather, resampling is done to provide an estimate of the </a:t>
            </a:r>
            <a:r>
              <a:rPr lang="en-US" sz="1200" b="0" i="1" kern="1200" dirty="0" smtClean="0">
                <a:solidFill>
                  <a:schemeClr val="tx1"/>
                </a:solidFill>
                <a:effectLst/>
                <a:latin typeface="+mn-lt"/>
                <a:ea typeface="+mn-ea"/>
                <a:cs typeface="+mn-cs"/>
              </a:rPr>
              <a:t>sampling distribution</a:t>
            </a:r>
            <a:r>
              <a:rPr lang="en-US" sz="1200" b="0" i="0" kern="1200" dirty="0" smtClean="0">
                <a:solidFill>
                  <a:schemeClr val="tx1"/>
                </a:solidFill>
                <a:effectLst/>
                <a:latin typeface="+mn-lt"/>
                <a:ea typeface="+mn-ea"/>
                <a:cs typeface="+mn-cs"/>
              </a:rPr>
              <a:t> of the sample statistic in question.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Using </a:t>
            </a:r>
            <a:r>
              <a:rPr lang="en-US" sz="1200" b="1" i="0" kern="1200" dirty="0" err="1" smtClean="0">
                <a:solidFill>
                  <a:schemeClr val="tx1"/>
                </a:solidFill>
                <a:effectLst/>
                <a:latin typeface="+mn-lt"/>
                <a:ea typeface="+mn-ea"/>
                <a:cs typeface="+mn-cs"/>
              </a:rPr>
              <a:t>random.choice</a:t>
            </a:r>
            <a:r>
              <a:rPr lang="en-US" sz="1200" b="0" i="0" kern="1200" dirty="0" smtClean="0">
                <a:solidFill>
                  <a:schemeClr val="tx1"/>
                </a:solidFill>
                <a:effectLst/>
                <a:latin typeface="+mn-lt"/>
                <a:ea typeface="+mn-ea"/>
                <a:cs typeface="+mn-cs"/>
              </a:rPr>
              <a:t> in python actually samples with replacement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125</a:t>
            </a:fld>
            <a:endParaRPr lang="en-US"/>
          </a:p>
        </p:txBody>
      </p:sp>
    </p:spTree>
    <p:extLst>
      <p:ext uri="{BB962C8B-B14F-4D97-AF65-F5344CB8AC3E}">
        <p14:creationId xmlns:p14="http://schemas.microsoft.com/office/powerpoint/2010/main" val="28832238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Tests for testing</a:t>
            </a:r>
            <a:r>
              <a:rPr lang="en-US" baseline="0" dirty="0" smtClean="0"/>
              <a:t> assumptions </a:t>
            </a:r>
          </a:p>
          <a:p>
            <a:r>
              <a:rPr lang="en-US" baseline="0" dirty="0" smtClean="0"/>
              <a:t>Plots </a:t>
            </a:r>
          </a:p>
          <a:p>
            <a:r>
              <a:rPr lang="en-US" baseline="0" dirty="0" smtClean="0"/>
              <a:t>Contradicting tests</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126</a:t>
            </a:fld>
            <a:endParaRPr lang="en-US"/>
          </a:p>
        </p:txBody>
      </p:sp>
    </p:spTree>
    <p:extLst>
      <p:ext uri="{BB962C8B-B14F-4D97-AF65-F5344CB8AC3E}">
        <p14:creationId xmlns:p14="http://schemas.microsoft.com/office/powerpoint/2010/main" val="983574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129</a:t>
            </a:fld>
            <a:endParaRPr lang="en-US"/>
          </a:p>
        </p:txBody>
      </p:sp>
    </p:spTree>
    <p:extLst>
      <p:ext uri="{BB962C8B-B14F-4D97-AF65-F5344CB8AC3E}">
        <p14:creationId xmlns:p14="http://schemas.microsoft.com/office/powerpoint/2010/main" val="7770338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but covers 99% of the means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130</a:t>
            </a:fld>
            <a:endParaRPr lang="en-US"/>
          </a:p>
        </p:txBody>
      </p:sp>
    </p:spTree>
    <p:extLst>
      <p:ext uri="{BB962C8B-B14F-4D97-AF65-F5344CB8AC3E}">
        <p14:creationId xmlns:p14="http://schemas.microsoft.com/office/powerpoint/2010/main" val="27958417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133</a:t>
            </a:fld>
            <a:endParaRPr lang="en-US"/>
          </a:p>
        </p:txBody>
      </p:sp>
    </p:spTree>
    <p:extLst>
      <p:ext uri="{BB962C8B-B14F-4D97-AF65-F5344CB8AC3E}">
        <p14:creationId xmlns:p14="http://schemas.microsoft.com/office/powerpoint/2010/main" val="3401700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134</a:t>
            </a:fld>
            <a:endParaRPr lang="en-US"/>
          </a:p>
        </p:txBody>
      </p:sp>
    </p:spTree>
    <p:extLst>
      <p:ext uri="{BB962C8B-B14F-4D97-AF65-F5344CB8AC3E}">
        <p14:creationId xmlns:p14="http://schemas.microsoft.com/office/powerpoint/2010/main" val="3408276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a person height to be 142cm</a:t>
            </a:r>
            <a:r>
              <a:rPr lang="en-US" baseline="0" dirty="0" smtClean="0"/>
              <a:t> </a:t>
            </a:r>
          </a:p>
          <a:p>
            <a:endParaRPr lang="en-US" baseline="0" dirty="0" smtClean="0"/>
          </a:p>
          <a:p>
            <a:r>
              <a:rPr lang="en-US" baseline="0" dirty="0" smtClean="0"/>
              <a:t>Does it belong to this distribution that has a mean of 155.7?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135</a:t>
            </a:fld>
            <a:endParaRPr lang="en-US"/>
          </a:p>
        </p:txBody>
      </p:sp>
    </p:spTree>
    <p:extLst>
      <p:ext uri="{BB962C8B-B14F-4D97-AF65-F5344CB8AC3E}">
        <p14:creationId xmlns:p14="http://schemas.microsoft.com/office/powerpoint/2010/main" val="3027438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bootstrapped · </a:t>
            </a:r>
            <a:r>
              <a:rPr lang="en-US" dirty="0" err="1" smtClean="0"/>
              <a:t>PyPI</a:t>
            </a:r>
            <a:endParaRPr lang="en-US" dirty="0" smtClean="0"/>
          </a:p>
          <a:p>
            <a:r>
              <a:rPr lang="en-US" dirty="0" smtClean="0"/>
              <a:t>https://pypi.org/project/bootstrapped/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137</a:t>
            </a:fld>
            <a:endParaRPr lang="en-US"/>
          </a:p>
        </p:txBody>
      </p:sp>
    </p:spTree>
    <p:extLst>
      <p:ext uri="{BB962C8B-B14F-4D97-AF65-F5344CB8AC3E}">
        <p14:creationId xmlns:p14="http://schemas.microsoft.com/office/powerpoint/2010/main" val="1447198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Sampling Distribution of the Sample Proportion, p-hat » Biostatistics » College of Public Health and Health Professions » University of Florida</a:t>
            </a:r>
          </a:p>
          <a:p>
            <a:r>
              <a:rPr lang="en-US" dirty="0" smtClean="0"/>
              <a:t>https://bolt.mph.ufl.edu/6050-6052/module-9/sampling-distribution-of-p-hat/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139</a:t>
            </a:fld>
            <a:endParaRPr lang="en-US"/>
          </a:p>
        </p:txBody>
      </p:sp>
    </p:spTree>
    <p:extLst>
      <p:ext uri="{BB962C8B-B14F-4D97-AF65-F5344CB8AC3E}">
        <p14:creationId xmlns:p14="http://schemas.microsoft.com/office/powerpoint/2010/main" val="37028577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Jan </a:t>
            </a:r>
            <a:r>
              <a:rPr lang="en-US" dirty="0" err="1" smtClean="0"/>
              <a:t>Vanhove</a:t>
            </a:r>
            <a:r>
              <a:rPr lang="en-US" dirty="0" smtClean="0"/>
              <a:t> :: Some illustrations of bootstrapping</a:t>
            </a:r>
          </a:p>
          <a:p>
            <a:r>
              <a:rPr lang="en-US" dirty="0" smtClean="0"/>
              <a:t>https://janhove.github.io/teaching/2016/12/20/bootstrapping </a:t>
            </a:r>
          </a:p>
          <a:p>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140</a:t>
            </a:fld>
            <a:endParaRPr lang="en-US"/>
          </a:p>
        </p:txBody>
      </p:sp>
    </p:spTree>
    <p:extLst>
      <p:ext uri="{BB962C8B-B14F-4D97-AF65-F5344CB8AC3E}">
        <p14:creationId xmlns:p14="http://schemas.microsoft.com/office/powerpoint/2010/main" val="291499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Legal contract</a:t>
            </a:r>
            <a:r>
              <a:rPr lang="en-US" baseline="0" dirty="0" smtClean="0"/>
              <a:t> </a:t>
            </a:r>
          </a:p>
          <a:p>
            <a:endParaRPr lang="en-US" baseline="0" dirty="0" smtClean="0"/>
          </a:p>
          <a:p>
            <a:r>
              <a:rPr lang="en-US" baseline="0" dirty="0" smtClean="0"/>
              <a:t>We are only interested in population </a:t>
            </a:r>
          </a:p>
          <a:p>
            <a:r>
              <a:rPr lang="en-US" baseline="0" dirty="0" smtClean="0"/>
              <a:t>Anything related to our sample is boring </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11</a:t>
            </a:fld>
            <a:endParaRPr lang="en-US"/>
          </a:p>
        </p:txBody>
      </p:sp>
    </p:spTree>
    <p:extLst>
      <p:ext uri="{BB962C8B-B14F-4D97-AF65-F5344CB8AC3E}">
        <p14:creationId xmlns:p14="http://schemas.microsoft.com/office/powerpoint/2010/main" val="24691416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Parametric or non-parametric bootstrap</a:t>
            </a:r>
          </a:p>
          <a:p>
            <a:r>
              <a:rPr lang="it-IT" dirty="0" smtClean="0"/>
              <a:t>https://influentialpoints.com/Training/nonparametric-or-parametric_bootstrap.htm</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141</a:t>
            </a:fld>
            <a:endParaRPr lang="en-US"/>
          </a:p>
        </p:txBody>
      </p:sp>
    </p:spTree>
    <p:extLst>
      <p:ext uri="{BB962C8B-B14F-4D97-AF65-F5344CB8AC3E}">
        <p14:creationId xmlns:p14="http://schemas.microsoft.com/office/powerpoint/2010/main" val="332135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Analytics can very easily find interesting results as we simply examine the sample only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13</a:t>
            </a:fld>
            <a:endParaRPr lang="en-US"/>
          </a:p>
        </p:txBody>
      </p:sp>
    </p:spTree>
    <p:extLst>
      <p:ext uri="{BB962C8B-B14F-4D97-AF65-F5344CB8AC3E}">
        <p14:creationId xmlns:p14="http://schemas.microsoft.com/office/powerpoint/2010/main" val="3534053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F56CBBB-308C-4D2F-9476-434D6652F71C}" type="datetimeFigureOut">
              <a:rPr lang="en-US" smtClean="0"/>
              <a:t>2021-09-08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9AF2689-95BE-48BC-BB01-F2DB1CD687C1}" type="slidenum">
              <a:rPr lang="en-US" smtClean="0"/>
              <a:t>‹#›</a:t>
            </a:fld>
            <a:endParaRPr lang="en-US"/>
          </a:p>
        </p:txBody>
      </p:sp>
    </p:spTree>
    <p:extLst>
      <p:ext uri="{BB962C8B-B14F-4D97-AF65-F5344CB8AC3E}">
        <p14:creationId xmlns:p14="http://schemas.microsoft.com/office/powerpoint/2010/main" val="36296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2021-09-08</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069345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2021-09-08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4722862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2021-09-08</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5"/>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182025089"/>
      </p:ext>
    </p:extLst>
  </p:cSld>
  <p:clrMap bg1="dk1" tx1="lt1" bg2="dk2" tx2="lt2" accent1="accent1" accent2="accent2" accent3="accent3" accent4="accent4" accent5="accent5" accent6="accent6" hlink="hlink" folHlink="folHlink"/>
  <p:sldLayoutIdLst>
    <p:sldLayoutId id="2147483681" r:id="rId1"/>
    <p:sldLayoutId id="2147483679" r:id="rId2"/>
    <p:sldLayoutId id="2147483682" r:id="rId3"/>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1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7.png"/></Relationships>
</file>

<file path=ppt/slides/_rels/slide1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3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hyperlink" Target="https://bit.ly/quaesita_damnedlie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a:t>
            </a:r>
            <a:r>
              <a:rPr lang="en-US" sz="3200" b="1" dirty="0"/>
              <a:t>5</a:t>
            </a:r>
            <a:endParaRPr lang="en-US" sz="3200" b="1" dirty="0" smtClean="0"/>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792577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 data</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51567" y="2514600"/>
            <a:ext cx="3337779" cy="2500112"/>
          </a:xfrm>
          <a:prstGeom prst="rect">
            <a:avLst/>
          </a:prstGeom>
        </p:spPr>
      </p:pic>
      <p:pic>
        <p:nvPicPr>
          <p:cNvPr id="6" name="Picture 5"/>
          <p:cNvPicPr>
            <a:picLocks noChangeAspect="1"/>
          </p:cNvPicPr>
          <p:nvPr/>
        </p:nvPicPr>
        <p:blipFill>
          <a:blip r:embed="rId4"/>
          <a:stretch>
            <a:fillRect/>
          </a:stretch>
        </p:blipFill>
        <p:spPr>
          <a:xfrm>
            <a:off x="3251567" y="5557782"/>
            <a:ext cx="3305636" cy="771633"/>
          </a:xfrm>
          <a:prstGeom prst="rect">
            <a:avLst/>
          </a:prstGeom>
        </p:spPr>
      </p:pic>
      <p:pic>
        <p:nvPicPr>
          <p:cNvPr id="8" name="Picture 7"/>
          <p:cNvPicPr>
            <a:picLocks noChangeAspect="1"/>
          </p:cNvPicPr>
          <p:nvPr/>
        </p:nvPicPr>
        <p:blipFill>
          <a:blip r:embed="rId5"/>
          <a:stretch>
            <a:fillRect/>
          </a:stretch>
        </p:blipFill>
        <p:spPr>
          <a:xfrm>
            <a:off x="8699500" y="4867275"/>
            <a:ext cx="2466975" cy="1847850"/>
          </a:xfrm>
          <a:prstGeom prst="rect">
            <a:avLst/>
          </a:prstGeom>
        </p:spPr>
      </p:pic>
    </p:spTree>
    <p:extLst>
      <p:ext uri="{BB962C8B-B14F-4D97-AF65-F5344CB8AC3E}">
        <p14:creationId xmlns:p14="http://schemas.microsoft.com/office/powerpoint/2010/main" val="22430688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population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932003" y="2741860"/>
            <a:ext cx="4325911" cy="2745879"/>
          </a:xfrm>
          <a:prstGeom prst="rect">
            <a:avLst/>
          </a:prstGeom>
        </p:spPr>
      </p:pic>
    </p:spTree>
    <p:extLst>
      <p:ext uri="{BB962C8B-B14F-4D97-AF65-F5344CB8AC3E}">
        <p14:creationId xmlns:p14="http://schemas.microsoft.com/office/powerpoint/2010/main" val="11285789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 experiment?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99897" y="2157624"/>
            <a:ext cx="7287405" cy="4476549"/>
          </a:xfrm>
          <a:prstGeom prst="rect">
            <a:avLst/>
          </a:prstGeom>
        </p:spPr>
      </p:pic>
    </p:spTree>
    <p:extLst>
      <p:ext uri="{BB962C8B-B14F-4D97-AF65-F5344CB8AC3E}">
        <p14:creationId xmlns:p14="http://schemas.microsoft.com/office/powerpoint/2010/main" val="37385931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Sampling Distribution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23083" y="2246165"/>
            <a:ext cx="4221232" cy="3737268"/>
          </a:xfrm>
          <a:prstGeom prst="rect">
            <a:avLst/>
          </a:prstGeom>
        </p:spPr>
      </p:pic>
      <p:pic>
        <p:nvPicPr>
          <p:cNvPr id="5" name="Picture 4"/>
          <p:cNvPicPr>
            <a:picLocks noChangeAspect="1"/>
          </p:cNvPicPr>
          <p:nvPr/>
        </p:nvPicPr>
        <p:blipFill>
          <a:blip r:embed="rId4"/>
          <a:stretch>
            <a:fillRect/>
          </a:stretch>
        </p:blipFill>
        <p:spPr>
          <a:xfrm>
            <a:off x="6446865" y="2283806"/>
            <a:ext cx="4312646" cy="3699627"/>
          </a:xfrm>
          <a:prstGeom prst="rect">
            <a:avLst/>
          </a:prstGeom>
        </p:spPr>
      </p:pic>
      <p:sp>
        <p:nvSpPr>
          <p:cNvPr id="6" name="Rectangle 5"/>
          <p:cNvSpPr/>
          <p:nvPr/>
        </p:nvSpPr>
        <p:spPr>
          <a:xfrm>
            <a:off x="7130895" y="6305380"/>
            <a:ext cx="2063385" cy="369332"/>
          </a:xfrm>
          <a:prstGeom prst="rect">
            <a:avLst/>
          </a:prstGeom>
        </p:spPr>
        <p:txBody>
          <a:bodyPr wrap="none">
            <a:spAutoFit/>
          </a:bodyPr>
          <a:lstStyle/>
          <a:p>
            <a:r>
              <a:rPr lang="en-US" b="1" dirty="0"/>
              <a:t>Any better option?</a:t>
            </a:r>
          </a:p>
        </p:txBody>
      </p:sp>
    </p:spTree>
    <p:extLst>
      <p:ext uri="{BB962C8B-B14F-4D97-AF65-F5344CB8AC3E}">
        <p14:creationId xmlns:p14="http://schemas.microsoft.com/office/powerpoint/2010/main" val="395932411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bridge the gap … assumptions </a:t>
            </a:r>
            <a:endParaRPr lang="en-US" dirty="0"/>
          </a:p>
        </p:txBody>
      </p:sp>
      <p:sp>
        <p:nvSpPr>
          <p:cNvPr id="3" name="Content Placeholder 2"/>
          <p:cNvSpPr>
            <a:spLocks noGrp="1"/>
          </p:cNvSpPr>
          <p:nvPr>
            <p:ph idx="1"/>
          </p:nvPr>
        </p:nvSpPr>
        <p:spPr/>
        <p:txBody>
          <a:bodyPr/>
          <a:lstStyle/>
          <a:p>
            <a:pPr marL="0" indent="0">
              <a:buNone/>
            </a:pPr>
            <a:r>
              <a:rPr lang="en-US" dirty="0" smtClean="0"/>
              <a:t>assume Normal </a:t>
            </a:r>
            <a:endParaRPr lang="en-US" dirty="0"/>
          </a:p>
        </p:txBody>
      </p:sp>
      <p:pic>
        <p:nvPicPr>
          <p:cNvPr id="5122" name="Picture 2" descr="to close one&amp;#39;s eyes&amp;quot; in Thai | Lingopol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025" y="2590799"/>
            <a:ext cx="4572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17083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8362" y="2024490"/>
            <a:ext cx="10697955" cy="4631077"/>
          </a:xfrm>
          <a:prstGeom prst="rect">
            <a:avLst/>
          </a:prstGeom>
        </p:spPr>
      </p:pic>
    </p:spTree>
    <p:extLst>
      <p:ext uri="{BB962C8B-B14F-4D97-AF65-F5344CB8AC3E}">
        <p14:creationId xmlns:p14="http://schemas.microsoft.com/office/powerpoint/2010/main" val="113076195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81328" y="2011680"/>
            <a:ext cx="9307856" cy="4644914"/>
          </a:xfrm>
          <a:prstGeom prst="rect">
            <a:avLst/>
          </a:prstGeom>
        </p:spPr>
      </p:pic>
      <p:sp>
        <p:nvSpPr>
          <p:cNvPr id="5" name="TextBox 4"/>
          <p:cNvSpPr txBox="1"/>
          <p:nvPr/>
        </p:nvSpPr>
        <p:spPr>
          <a:xfrm>
            <a:off x="8229600" y="5943601"/>
            <a:ext cx="2459584" cy="646331"/>
          </a:xfrm>
          <a:prstGeom prst="rect">
            <a:avLst/>
          </a:prstGeom>
          <a:noFill/>
        </p:spPr>
        <p:txBody>
          <a:bodyPr wrap="none" rtlCol="0">
            <a:spAutoFit/>
          </a:bodyPr>
          <a:lstStyle/>
          <a:p>
            <a:r>
              <a:rPr lang="en-US" dirty="0">
                <a:solidFill>
                  <a:schemeClr val="bg2"/>
                </a:solidFill>
              </a:rPr>
              <a:t>P value parametric: 0.04</a:t>
            </a:r>
          </a:p>
          <a:p>
            <a:r>
              <a:rPr lang="en-US" dirty="0">
                <a:solidFill>
                  <a:schemeClr val="bg2"/>
                </a:solidFill>
              </a:rPr>
              <a:t>P value non par. : 	0.63</a:t>
            </a:r>
          </a:p>
        </p:txBody>
      </p:sp>
    </p:spTree>
    <p:extLst>
      <p:ext uri="{BB962C8B-B14F-4D97-AF65-F5344CB8AC3E}">
        <p14:creationId xmlns:p14="http://schemas.microsoft.com/office/powerpoint/2010/main" val="94687198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normality?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3464" y="1792936"/>
            <a:ext cx="11767750" cy="5094185"/>
          </a:xfrm>
          <a:prstGeom prst="rect">
            <a:avLst/>
          </a:prstGeom>
        </p:spPr>
      </p:pic>
    </p:spTree>
    <p:extLst>
      <p:ext uri="{BB962C8B-B14F-4D97-AF65-F5344CB8AC3E}">
        <p14:creationId xmlns:p14="http://schemas.microsoft.com/office/powerpoint/2010/main" val="22731410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tests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4500" y="2011680"/>
            <a:ext cx="4448237" cy="4286749"/>
          </a:xfrm>
          <a:prstGeom prst="rect">
            <a:avLst/>
          </a:prstGeom>
        </p:spPr>
      </p:pic>
      <p:pic>
        <p:nvPicPr>
          <p:cNvPr id="5" name="Picture 4"/>
          <p:cNvPicPr>
            <a:picLocks noChangeAspect="1"/>
          </p:cNvPicPr>
          <p:nvPr/>
        </p:nvPicPr>
        <p:blipFill>
          <a:blip r:embed="rId3"/>
          <a:stretch>
            <a:fillRect/>
          </a:stretch>
        </p:blipFill>
        <p:spPr>
          <a:xfrm>
            <a:off x="6033308" y="1285430"/>
            <a:ext cx="4953691" cy="3315163"/>
          </a:xfrm>
          <a:prstGeom prst="rect">
            <a:avLst/>
          </a:prstGeom>
        </p:spPr>
      </p:pic>
      <p:pic>
        <p:nvPicPr>
          <p:cNvPr id="6" name="Picture 5"/>
          <p:cNvPicPr>
            <a:picLocks noChangeAspect="1"/>
          </p:cNvPicPr>
          <p:nvPr/>
        </p:nvPicPr>
        <p:blipFill>
          <a:blip r:embed="rId4"/>
          <a:stretch>
            <a:fillRect/>
          </a:stretch>
        </p:blipFill>
        <p:spPr>
          <a:xfrm>
            <a:off x="5918991" y="4819337"/>
            <a:ext cx="5182323" cy="1848108"/>
          </a:xfrm>
          <a:prstGeom prst="rect">
            <a:avLst/>
          </a:prstGeom>
        </p:spPr>
      </p:pic>
    </p:spTree>
    <p:extLst>
      <p:ext uri="{BB962C8B-B14F-4D97-AF65-F5344CB8AC3E}">
        <p14:creationId xmlns:p14="http://schemas.microsoft.com/office/powerpoint/2010/main" val="4405775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Assume normal sample distribution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219451" y="2110010"/>
            <a:ext cx="4123548" cy="4009580"/>
          </a:xfrm>
          <a:prstGeom prst="rect">
            <a:avLst/>
          </a:prstGeom>
        </p:spPr>
      </p:pic>
    </p:spTree>
    <p:extLst>
      <p:ext uri="{BB962C8B-B14F-4D97-AF65-F5344CB8AC3E}">
        <p14:creationId xmlns:p14="http://schemas.microsoft.com/office/powerpoint/2010/main" val="258371276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9664" y="886135"/>
            <a:ext cx="5344271" cy="5725324"/>
          </a:xfrm>
          <a:prstGeom prst="rect">
            <a:avLst/>
          </a:prstGeom>
        </p:spPr>
      </p:pic>
      <p:pic>
        <p:nvPicPr>
          <p:cNvPr id="5" name="Picture 4"/>
          <p:cNvPicPr>
            <a:picLocks noChangeAspect="1"/>
          </p:cNvPicPr>
          <p:nvPr/>
        </p:nvPicPr>
        <p:blipFill>
          <a:blip r:embed="rId4"/>
          <a:stretch>
            <a:fillRect/>
          </a:stretch>
        </p:blipFill>
        <p:spPr>
          <a:xfrm>
            <a:off x="5719542" y="962345"/>
            <a:ext cx="5191850" cy="5572903"/>
          </a:xfrm>
          <a:prstGeom prst="rect">
            <a:avLst/>
          </a:prstGeom>
        </p:spPr>
      </p:pic>
    </p:spTree>
    <p:extLst>
      <p:ext uri="{BB962C8B-B14F-4D97-AF65-F5344CB8AC3E}">
        <p14:creationId xmlns:p14="http://schemas.microsoft.com/office/powerpoint/2010/main" val="2639949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976032" y="3481753"/>
            <a:ext cx="5118380" cy="2866293"/>
          </a:xfrm>
          <a:prstGeom prst="rect">
            <a:avLst/>
          </a:prstGeom>
        </p:spPr>
      </p:pic>
      <p:pic>
        <p:nvPicPr>
          <p:cNvPr id="7" name="Picture 6"/>
          <p:cNvPicPr>
            <a:picLocks noChangeAspect="1"/>
          </p:cNvPicPr>
          <p:nvPr/>
        </p:nvPicPr>
        <p:blipFill>
          <a:blip r:embed="rId4"/>
          <a:stretch>
            <a:fillRect/>
          </a:stretch>
        </p:blipFill>
        <p:spPr>
          <a:xfrm>
            <a:off x="8088924" y="2514600"/>
            <a:ext cx="2770676" cy="3522518"/>
          </a:xfrm>
          <a:prstGeom prst="rect">
            <a:avLst/>
          </a:prstGeom>
        </p:spPr>
      </p:pic>
    </p:spTree>
    <p:extLst>
      <p:ext uri="{BB962C8B-B14F-4D97-AF65-F5344CB8AC3E}">
        <p14:creationId xmlns:p14="http://schemas.microsoft.com/office/powerpoint/2010/main" val="139154521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not rely on CLT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490781" y="2290508"/>
            <a:ext cx="3667637" cy="3648584"/>
          </a:xfrm>
          <a:prstGeom prst="rect">
            <a:avLst/>
          </a:prstGeom>
        </p:spPr>
      </p:pic>
    </p:spTree>
    <p:extLst>
      <p:ext uri="{BB962C8B-B14F-4D97-AF65-F5344CB8AC3E}">
        <p14:creationId xmlns:p14="http://schemas.microsoft.com/office/powerpoint/2010/main" val="25806406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stretch>
            <a:fillRect/>
          </a:stretch>
        </p:blipFill>
        <p:spPr>
          <a:xfrm>
            <a:off x="1202919" y="2099459"/>
            <a:ext cx="5035363" cy="4030682"/>
          </a:xfrm>
          <a:prstGeom prst="rect">
            <a:avLst/>
          </a:prstGeom>
        </p:spPr>
      </p:pic>
      <p:pic>
        <p:nvPicPr>
          <p:cNvPr id="5" name="Picture 4"/>
          <p:cNvPicPr>
            <a:picLocks noChangeAspect="1"/>
          </p:cNvPicPr>
          <p:nvPr/>
        </p:nvPicPr>
        <p:blipFill>
          <a:blip r:embed="rId4"/>
          <a:stretch>
            <a:fillRect/>
          </a:stretch>
        </p:blipFill>
        <p:spPr>
          <a:xfrm>
            <a:off x="7302067" y="2042823"/>
            <a:ext cx="3762900" cy="4143953"/>
          </a:xfrm>
          <a:prstGeom prst="rect">
            <a:avLst/>
          </a:prstGeom>
        </p:spPr>
      </p:pic>
    </p:spTree>
    <p:extLst>
      <p:ext uri="{BB962C8B-B14F-4D97-AF65-F5344CB8AC3E}">
        <p14:creationId xmlns:p14="http://schemas.microsoft.com/office/powerpoint/2010/main" val="37282028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bootstrap?</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52910" y="2454980"/>
            <a:ext cx="6086181" cy="1948040"/>
          </a:xfrm>
          <a:prstGeom prst="rect">
            <a:avLst/>
          </a:prstGeom>
        </p:spPr>
      </p:pic>
    </p:spTree>
    <p:extLst>
      <p:ext uri="{BB962C8B-B14F-4D97-AF65-F5344CB8AC3E}">
        <p14:creationId xmlns:p14="http://schemas.microsoft.com/office/powerpoint/2010/main" val="37207276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with replacement</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Same number of </a:t>
            </a:r>
            <a:r>
              <a:rPr lang="en-US" dirty="0" err="1" smtClean="0"/>
              <a:t>measurments</a:t>
            </a:r>
            <a:r>
              <a:rPr lang="en-US" dirty="0" smtClean="0"/>
              <a:t> </a:t>
            </a:r>
            <a:endParaRPr lang="en-US" dirty="0"/>
          </a:p>
        </p:txBody>
      </p:sp>
      <p:pic>
        <p:nvPicPr>
          <p:cNvPr id="4" name="Picture 3"/>
          <p:cNvPicPr>
            <a:picLocks noChangeAspect="1"/>
          </p:cNvPicPr>
          <p:nvPr/>
        </p:nvPicPr>
        <p:blipFill>
          <a:blip r:embed="rId2"/>
          <a:stretch>
            <a:fillRect/>
          </a:stretch>
        </p:blipFill>
        <p:spPr>
          <a:xfrm>
            <a:off x="523368" y="2011680"/>
            <a:ext cx="5313882" cy="3296681"/>
          </a:xfrm>
          <a:prstGeom prst="rect">
            <a:avLst/>
          </a:prstGeom>
        </p:spPr>
      </p:pic>
      <p:pic>
        <p:nvPicPr>
          <p:cNvPr id="5" name="Picture 4"/>
          <p:cNvPicPr>
            <a:picLocks noChangeAspect="1"/>
          </p:cNvPicPr>
          <p:nvPr/>
        </p:nvPicPr>
        <p:blipFill>
          <a:blip r:embed="rId3"/>
          <a:stretch>
            <a:fillRect/>
          </a:stretch>
        </p:blipFill>
        <p:spPr>
          <a:xfrm>
            <a:off x="6516801" y="2011680"/>
            <a:ext cx="5406097" cy="3296681"/>
          </a:xfrm>
          <a:prstGeom prst="rect">
            <a:avLst/>
          </a:prstGeom>
        </p:spPr>
      </p:pic>
    </p:spTree>
    <p:extLst>
      <p:ext uri="{BB962C8B-B14F-4D97-AF65-F5344CB8AC3E}">
        <p14:creationId xmlns:p14="http://schemas.microsoft.com/office/powerpoint/2010/main" val="31691114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Bootsrapped</a:t>
            </a:r>
            <a:r>
              <a:rPr lang="en-US" dirty="0" smtClean="0"/>
              <a:t> dataset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09520" y="2390381"/>
            <a:ext cx="6770877" cy="3448837"/>
          </a:xfrm>
          <a:prstGeom prst="rect">
            <a:avLst/>
          </a:prstGeom>
        </p:spPr>
      </p:pic>
    </p:spTree>
    <p:extLst>
      <p:ext uri="{BB962C8B-B14F-4D97-AF65-F5344CB8AC3E}">
        <p14:creationId xmlns:p14="http://schemas.microsoft.com/office/powerpoint/2010/main" val="56583888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mean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50798" y="2575964"/>
            <a:ext cx="5452204" cy="3077671"/>
          </a:xfrm>
          <a:prstGeom prst="rect">
            <a:avLst/>
          </a:prstGeom>
        </p:spPr>
      </p:pic>
    </p:spTree>
    <p:extLst>
      <p:ext uri="{BB962C8B-B14F-4D97-AF65-F5344CB8AC3E}">
        <p14:creationId xmlns:p14="http://schemas.microsoft.com/office/powerpoint/2010/main" val="258964472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6015" y="1845944"/>
            <a:ext cx="8087717" cy="4537711"/>
          </a:xfrm>
          <a:prstGeom prst="rect">
            <a:avLst/>
          </a:prstGeom>
        </p:spPr>
      </p:pic>
    </p:spTree>
    <p:extLst>
      <p:ext uri="{BB962C8B-B14F-4D97-AF65-F5344CB8AC3E}">
        <p14:creationId xmlns:p14="http://schemas.microsoft.com/office/powerpoint/2010/main" val="294422599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48543" y="2011680"/>
            <a:ext cx="8692832" cy="4489561"/>
          </a:xfrm>
          <a:prstGeom prst="rect">
            <a:avLst/>
          </a:prstGeom>
        </p:spPr>
      </p:pic>
    </p:spTree>
    <p:extLst>
      <p:ext uri="{BB962C8B-B14F-4D97-AF65-F5344CB8AC3E}">
        <p14:creationId xmlns:p14="http://schemas.microsoft.com/office/powerpoint/2010/main" val="391662768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1944528"/>
            <a:ext cx="4893082" cy="2339154"/>
          </a:xfrm>
          <a:prstGeom prst="rect">
            <a:avLst/>
          </a:prstGeom>
        </p:spPr>
      </p:pic>
      <p:pic>
        <p:nvPicPr>
          <p:cNvPr id="5" name="Picture 4"/>
          <p:cNvPicPr>
            <a:picLocks noChangeAspect="1"/>
          </p:cNvPicPr>
          <p:nvPr/>
        </p:nvPicPr>
        <p:blipFill>
          <a:blip r:embed="rId3"/>
          <a:stretch>
            <a:fillRect/>
          </a:stretch>
        </p:blipFill>
        <p:spPr>
          <a:xfrm>
            <a:off x="1202919" y="4502426"/>
            <a:ext cx="4893081" cy="1934238"/>
          </a:xfrm>
          <a:prstGeom prst="rect">
            <a:avLst/>
          </a:prstGeom>
        </p:spPr>
      </p:pic>
      <p:pic>
        <p:nvPicPr>
          <p:cNvPr id="6" name="Picture 5"/>
          <p:cNvPicPr>
            <a:picLocks noChangeAspect="1"/>
          </p:cNvPicPr>
          <p:nvPr/>
        </p:nvPicPr>
        <p:blipFill>
          <a:blip r:embed="rId4"/>
          <a:stretch>
            <a:fillRect/>
          </a:stretch>
        </p:blipFill>
        <p:spPr>
          <a:xfrm>
            <a:off x="7538781" y="2569336"/>
            <a:ext cx="3667637" cy="3648584"/>
          </a:xfrm>
          <a:prstGeom prst="rect">
            <a:avLst/>
          </a:prstGeom>
        </p:spPr>
      </p:pic>
    </p:spTree>
    <p:extLst>
      <p:ext uri="{BB962C8B-B14F-4D97-AF65-F5344CB8AC3E}">
        <p14:creationId xmlns:p14="http://schemas.microsoft.com/office/powerpoint/2010/main" val="341992762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result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56614" y="2445132"/>
            <a:ext cx="9469171" cy="3991532"/>
          </a:xfrm>
          <a:prstGeom prst="rect">
            <a:avLst/>
          </a:prstGeom>
        </p:spPr>
      </p:pic>
    </p:spTree>
    <p:extLst>
      <p:ext uri="{BB962C8B-B14F-4D97-AF65-F5344CB8AC3E}">
        <p14:creationId xmlns:p14="http://schemas.microsoft.com/office/powerpoint/2010/main" val="168562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1413" y="3042269"/>
            <a:ext cx="10382848" cy="2373660"/>
          </a:xfrm>
          <a:prstGeom prst="rect">
            <a:avLst/>
          </a:prstGeom>
        </p:spPr>
      </p:pic>
    </p:spTree>
    <p:extLst>
      <p:ext uri="{BB962C8B-B14F-4D97-AF65-F5344CB8AC3E}">
        <p14:creationId xmlns:p14="http://schemas.microsoft.com/office/powerpoint/2010/main" val="2969021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9969" y="2274020"/>
            <a:ext cx="5312181" cy="3943900"/>
          </a:xfrm>
          <a:prstGeom prst="rect">
            <a:avLst/>
          </a:prstGeom>
        </p:spPr>
      </p:pic>
      <p:pic>
        <p:nvPicPr>
          <p:cNvPr id="5" name="Picture 4"/>
          <p:cNvPicPr>
            <a:picLocks noChangeAspect="1"/>
          </p:cNvPicPr>
          <p:nvPr/>
        </p:nvPicPr>
        <p:blipFill>
          <a:blip r:embed="rId3"/>
          <a:stretch>
            <a:fillRect/>
          </a:stretch>
        </p:blipFill>
        <p:spPr>
          <a:xfrm>
            <a:off x="6338552" y="2274020"/>
            <a:ext cx="4977395" cy="3943900"/>
          </a:xfrm>
          <a:prstGeom prst="rect">
            <a:avLst/>
          </a:prstGeom>
        </p:spPr>
      </p:pic>
    </p:spTree>
    <p:extLst>
      <p:ext uri="{BB962C8B-B14F-4D97-AF65-F5344CB8AC3E}">
        <p14:creationId xmlns:p14="http://schemas.microsoft.com/office/powerpoint/2010/main" val="306168210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Does the interval include zero?</a:t>
            </a:r>
            <a:endParaRPr lang="en-US" dirty="0"/>
          </a:p>
        </p:txBody>
      </p:sp>
      <p:pic>
        <p:nvPicPr>
          <p:cNvPr id="4" name="Picture 3"/>
          <p:cNvPicPr>
            <a:picLocks noChangeAspect="1"/>
          </p:cNvPicPr>
          <p:nvPr/>
        </p:nvPicPr>
        <p:blipFill>
          <a:blip r:embed="rId3"/>
          <a:stretch>
            <a:fillRect/>
          </a:stretch>
        </p:blipFill>
        <p:spPr>
          <a:xfrm>
            <a:off x="822443" y="1626367"/>
            <a:ext cx="9897856" cy="3600953"/>
          </a:xfrm>
          <a:prstGeom prst="rect">
            <a:avLst/>
          </a:prstGeom>
        </p:spPr>
      </p:pic>
    </p:spTree>
    <p:extLst>
      <p:ext uri="{BB962C8B-B14F-4D97-AF65-F5344CB8AC3E}">
        <p14:creationId xmlns:p14="http://schemas.microsoft.com/office/powerpoint/2010/main" val="25901998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data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4461397" y="1671296"/>
            <a:ext cx="7001852" cy="4887007"/>
          </a:xfrm>
          <a:prstGeom prst="rect">
            <a:avLst/>
          </a:prstGeom>
        </p:spPr>
      </p:pic>
      <p:pic>
        <p:nvPicPr>
          <p:cNvPr id="6" name="Picture 5"/>
          <p:cNvPicPr>
            <a:picLocks noChangeAspect="1"/>
          </p:cNvPicPr>
          <p:nvPr/>
        </p:nvPicPr>
        <p:blipFill>
          <a:blip r:embed="rId3"/>
          <a:stretch>
            <a:fillRect/>
          </a:stretch>
        </p:blipFill>
        <p:spPr>
          <a:xfrm>
            <a:off x="261697" y="5172049"/>
            <a:ext cx="3439005" cy="362001"/>
          </a:xfrm>
          <a:prstGeom prst="rect">
            <a:avLst/>
          </a:prstGeom>
        </p:spPr>
      </p:pic>
    </p:spTree>
    <p:extLst>
      <p:ext uri="{BB962C8B-B14F-4D97-AF65-F5344CB8AC3E}">
        <p14:creationId xmlns:p14="http://schemas.microsoft.com/office/powerpoint/2010/main" val="2303834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population</a:t>
            </a:r>
            <a:endParaRPr lang="en-US" dirty="0"/>
          </a:p>
        </p:txBody>
      </p:sp>
      <p:sp>
        <p:nvSpPr>
          <p:cNvPr id="3" name="Content Placeholder 2"/>
          <p:cNvSpPr>
            <a:spLocks noGrp="1"/>
          </p:cNvSpPr>
          <p:nvPr>
            <p:ph idx="1"/>
          </p:nvPr>
        </p:nvSpPr>
        <p:spPr/>
        <p:txBody>
          <a:bodyPr/>
          <a:lstStyle/>
          <a:p>
            <a:r>
              <a:rPr lang="en-US" dirty="0" smtClean="0"/>
              <a:t>Old patients with diabetes </a:t>
            </a:r>
            <a:endParaRPr lang="en-US" dirty="0"/>
          </a:p>
        </p:txBody>
      </p:sp>
      <p:pic>
        <p:nvPicPr>
          <p:cNvPr id="4" name="Picture 3"/>
          <p:cNvPicPr>
            <a:picLocks noChangeAspect="1"/>
          </p:cNvPicPr>
          <p:nvPr/>
        </p:nvPicPr>
        <p:blipFill>
          <a:blip r:embed="rId2"/>
          <a:stretch>
            <a:fillRect/>
          </a:stretch>
        </p:blipFill>
        <p:spPr>
          <a:xfrm>
            <a:off x="5342606" y="2011680"/>
            <a:ext cx="6582694" cy="4715533"/>
          </a:xfrm>
          <a:prstGeom prst="rect">
            <a:avLst/>
          </a:prstGeom>
        </p:spPr>
      </p:pic>
      <p:pic>
        <p:nvPicPr>
          <p:cNvPr id="5" name="Picture 4"/>
          <p:cNvPicPr>
            <a:picLocks noChangeAspect="1"/>
          </p:cNvPicPr>
          <p:nvPr/>
        </p:nvPicPr>
        <p:blipFill>
          <a:blip r:embed="rId3"/>
          <a:stretch>
            <a:fillRect/>
          </a:stretch>
        </p:blipFill>
        <p:spPr>
          <a:xfrm>
            <a:off x="0" y="4681486"/>
            <a:ext cx="4754858" cy="733527"/>
          </a:xfrm>
          <a:prstGeom prst="rect">
            <a:avLst/>
          </a:prstGeom>
        </p:spPr>
      </p:pic>
    </p:spTree>
    <p:extLst>
      <p:ext uri="{BB962C8B-B14F-4D97-AF65-F5344CB8AC3E}">
        <p14:creationId xmlns:p14="http://schemas.microsoft.com/office/powerpoint/2010/main" val="533775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495357" y="1002070"/>
            <a:ext cx="4553585" cy="600159"/>
          </a:xfrm>
          <a:prstGeom prst="rect">
            <a:avLst/>
          </a:prstGeom>
        </p:spPr>
      </p:pic>
      <p:pic>
        <p:nvPicPr>
          <p:cNvPr id="5" name="Picture 4"/>
          <p:cNvPicPr>
            <a:picLocks noChangeAspect="1"/>
          </p:cNvPicPr>
          <p:nvPr/>
        </p:nvPicPr>
        <p:blipFill>
          <a:blip r:embed="rId4"/>
          <a:stretch>
            <a:fillRect/>
          </a:stretch>
        </p:blipFill>
        <p:spPr>
          <a:xfrm>
            <a:off x="370494" y="2167929"/>
            <a:ext cx="4782359" cy="3337892"/>
          </a:xfrm>
          <a:prstGeom prst="rect">
            <a:avLst/>
          </a:prstGeom>
        </p:spPr>
      </p:pic>
      <p:pic>
        <p:nvPicPr>
          <p:cNvPr id="6" name="Picture 5"/>
          <p:cNvPicPr>
            <a:picLocks noChangeAspect="1"/>
          </p:cNvPicPr>
          <p:nvPr/>
        </p:nvPicPr>
        <p:blipFill>
          <a:blip r:embed="rId5"/>
          <a:stretch>
            <a:fillRect/>
          </a:stretch>
        </p:blipFill>
        <p:spPr>
          <a:xfrm>
            <a:off x="6942356" y="2167930"/>
            <a:ext cx="4496068" cy="3337891"/>
          </a:xfrm>
          <a:prstGeom prst="rect">
            <a:avLst/>
          </a:prstGeom>
        </p:spPr>
      </p:pic>
      <p:sp>
        <p:nvSpPr>
          <p:cNvPr id="7" name="Rectangle 6"/>
          <p:cNvSpPr/>
          <p:nvPr/>
        </p:nvSpPr>
        <p:spPr>
          <a:xfrm>
            <a:off x="3975287" y="6069693"/>
            <a:ext cx="2355132" cy="523220"/>
          </a:xfrm>
          <a:prstGeom prst="rect">
            <a:avLst/>
          </a:prstGeom>
        </p:spPr>
        <p:txBody>
          <a:bodyPr wrap="none">
            <a:spAutoFit/>
          </a:bodyPr>
          <a:lstStyle/>
          <a:p>
            <a:r>
              <a:rPr lang="en-US" sz="2800" b="1" dirty="0" smtClean="0"/>
              <a:t>No difference </a:t>
            </a:r>
            <a:endParaRPr lang="en-US" sz="2800" b="1" dirty="0"/>
          </a:p>
        </p:txBody>
      </p:sp>
      <p:sp>
        <p:nvSpPr>
          <p:cNvPr id="8" name="Rectangle 7"/>
          <p:cNvSpPr/>
          <p:nvPr/>
        </p:nvSpPr>
        <p:spPr>
          <a:xfrm>
            <a:off x="9120009" y="6251998"/>
            <a:ext cx="1282723" cy="369332"/>
          </a:xfrm>
          <a:prstGeom prst="rect">
            <a:avLst/>
          </a:prstGeom>
        </p:spPr>
        <p:txBody>
          <a:bodyPr wrap="none">
            <a:spAutoFit/>
          </a:bodyPr>
          <a:lstStyle/>
          <a:p>
            <a:r>
              <a:rPr lang="en-US" b="1" dirty="0">
                <a:solidFill>
                  <a:srgbClr val="FF0000"/>
                </a:solidFill>
              </a:rPr>
              <a:t>Are u sure?</a:t>
            </a:r>
          </a:p>
        </p:txBody>
      </p:sp>
    </p:spTree>
    <p:extLst>
      <p:ext uri="{BB962C8B-B14F-4D97-AF65-F5344CB8AC3E}">
        <p14:creationId xmlns:p14="http://schemas.microsoft.com/office/powerpoint/2010/main" val="116957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3"/>
          <a:stretch>
            <a:fillRect/>
          </a:stretch>
        </p:blipFill>
        <p:spPr>
          <a:xfrm>
            <a:off x="1202919" y="2099459"/>
            <a:ext cx="5035363" cy="4030682"/>
          </a:xfrm>
          <a:prstGeom prst="rect">
            <a:avLst/>
          </a:prstGeom>
        </p:spPr>
      </p:pic>
      <p:sp>
        <p:nvSpPr>
          <p:cNvPr id="6" name="Rectangle 5"/>
          <p:cNvSpPr/>
          <p:nvPr/>
        </p:nvSpPr>
        <p:spPr>
          <a:xfrm>
            <a:off x="7544514" y="3745468"/>
            <a:ext cx="3546164" cy="646331"/>
          </a:xfrm>
          <a:prstGeom prst="rect">
            <a:avLst/>
          </a:prstGeom>
        </p:spPr>
        <p:txBody>
          <a:bodyPr wrap="none">
            <a:spAutoFit/>
          </a:bodyPr>
          <a:lstStyle/>
          <a:p>
            <a:r>
              <a:rPr lang="en-US" sz="3600" b="1" dirty="0"/>
              <a:t>Get the variation</a:t>
            </a:r>
          </a:p>
        </p:txBody>
      </p:sp>
    </p:spTree>
    <p:extLst>
      <p:ext uri="{BB962C8B-B14F-4D97-AF65-F5344CB8AC3E}">
        <p14:creationId xmlns:p14="http://schemas.microsoft.com/office/powerpoint/2010/main" val="419686012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 instead of t-test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500" y="1363980"/>
            <a:ext cx="4234203" cy="4234203"/>
          </a:xfrm>
          <a:prstGeom prst="rect">
            <a:avLst/>
          </a:prstGeom>
        </p:spPr>
      </p:pic>
      <p:pic>
        <p:nvPicPr>
          <p:cNvPr id="5" name="Picture 4"/>
          <p:cNvPicPr>
            <a:picLocks noChangeAspect="1"/>
          </p:cNvPicPr>
          <p:nvPr/>
        </p:nvPicPr>
        <p:blipFill>
          <a:blip r:embed="rId4"/>
          <a:stretch>
            <a:fillRect/>
          </a:stretch>
        </p:blipFill>
        <p:spPr>
          <a:xfrm>
            <a:off x="6633735" y="1363980"/>
            <a:ext cx="4567665" cy="4372585"/>
          </a:xfrm>
          <a:prstGeom prst="rect">
            <a:avLst/>
          </a:prstGeom>
        </p:spPr>
      </p:pic>
      <p:sp>
        <p:nvSpPr>
          <p:cNvPr id="6" name="Rectangle 5"/>
          <p:cNvSpPr/>
          <p:nvPr/>
        </p:nvSpPr>
        <p:spPr>
          <a:xfrm>
            <a:off x="3046959" y="5731797"/>
            <a:ext cx="6096000" cy="923330"/>
          </a:xfrm>
          <a:prstGeom prst="rect">
            <a:avLst/>
          </a:prstGeom>
        </p:spPr>
        <p:txBody>
          <a:bodyPr>
            <a:spAutoFit/>
          </a:bodyPr>
          <a:lstStyle/>
          <a:p>
            <a:r>
              <a:rPr lang="en-US" dirty="0"/>
              <a:t>T-test – Python for Data Science</a:t>
            </a:r>
          </a:p>
          <a:p>
            <a:r>
              <a:rPr lang="en-US" dirty="0"/>
              <a:t>https://pythonfordatascienceorg.wordpress.com/independent-t-test-python/</a:t>
            </a:r>
          </a:p>
        </p:txBody>
      </p:sp>
    </p:spTree>
    <p:extLst>
      <p:ext uri="{BB962C8B-B14F-4D97-AF65-F5344CB8AC3E}">
        <p14:creationId xmlns:p14="http://schemas.microsoft.com/office/powerpoint/2010/main" val="346245179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longer needed!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51611" y="3038471"/>
            <a:ext cx="9888778" cy="781058"/>
          </a:xfrm>
          <a:prstGeom prst="rect">
            <a:avLst/>
          </a:prstGeom>
        </p:spPr>
      </p:pic>
      <p:pic>
        <p:nvPicPr>
          <p:cNvPr id="5" name="Picture 4"/>
          <p:cNvPicPr>
            <a:picLocks noChangeAspect="1"/>
          </p:cNvPicPr>
          <p:nvPr/>
        </p:nvPicPr>
        <p:blipFill>
          <a:blip r:embed="rId3"/>
          <a:stretch>
            <a:fillRect/>
          </a:stretch>
        </p:blipFill>
        <p:spPr>
          <a:xfrm>
            <a:off x="1149529" y="4243878"/>
            <a:ext cx="6038716" cy="2614122"/>
          </a:xfrm>
          <a:prstGeom prst="rect">
            <a:avLst/>
          </a:prstGeom>
        </p:spPr>
      </p:pic>
    </p:spTree>
    <p:extLst>
      <p:ext uri="{BB962C8B-B14F-4D97-AF65-F5344CB8AC3E}">
        <p14:creationId xmlns:p14="http://schemas.microsoft.com/office/powerpoint/2010/main" val="72520297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decisions</a:t>
            </a:r>
            <a:endParaRPr lang="en-US" dirty="0"/>
          </a:p>
        </p:txBody>
      </p:sp>
      <p:sp>
        <p:nvSpPr>
          <p:cNvPr id="3" name="Content Placeholder 2"/>
          <p:cNvSpPr>
            <a:spLocks noGrp="1"/>
          </p:cNvSpPr>
          <p:nvPr>
            <p:ph idx="1"/>
          </p:nvPr>
        </p:nvSpPr>
        <p:spPr/>
        <p:txBody>
          <a:bodyPr/>
          <a:lstStyle/>
          <a:p>
            <a:r>
              <a:rPr lang="en-US" dirty="0" smtClean="0"/>
              <a:t>How to make decisions with t test?</a:t>
            </a:r>
          </a:p>
          <a:p>
            <a:r>
              <a:rPr lang="en-US" dirty="0"/>
              <a:t>How to make decisions with bootstrap</a:t>
            </a:r>
            <a:r>
              <a:rPr lang="en-US" dirty="0" smtClean="0"/>
              <a:t>?</a:t>
            </a:r>
          </a:p>
          <a:p>
            <a:r>
              <a:rPr lang="en-US" dirty="0" smtClean="0"/>
              <a:t>How to make decisions when I use central limit theorem?</a:t>
            </a:r>
            <a:endParaRPr lang="en-US" dirty="0"/>
          </a:p>
        </p:txBody>
      </p:sp>
    </p:spTree>
    <p:extLst>
      <p:ext uri="{BB962C8B-B14F-4D97-AF65-F5344CB8AC3E}">
        <p14:creationId xmlns:p14="http://schemas.microsoft.com/office/powerpoint/2010/main" val="295454025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الملتقى</a:t>
            </a:r>
            <a:endParaRPr lang="en-US" dirty="0"/>
          </a:p>
        </p:txBody>
      </p:sp>
      <p:sp>
        <p:nvSpPr>
          <p:cNvPr id="3" name="Content Placeholder 2"/>
          <p:cNvSpPr>
            <a:spLocks noGrp="1"/>
          </p:cNvSpPr>
          <p:nvPr>
            <p:ph idx="1"/>
          </p:nvPr>
        </p:nvSpPr>
        <p:spPr/>
        <p:txBody>
          <a:bodyPr/>
          <a:lstStyle/>
          <a:p>
            <a:pPr marL="0" indent="0">
              <a:buNone/>
            </a:pPr>
            <a:r>
              <a:rPr lang="en-US" dirty="0" smtClean="0"/>
              <a:t>Classical tests( t test/ chi square / ANOVA/ .. ) </a:t>
            </a:r>
          </a:p>
          <a:p>
            <a:pPr marL="0" indent="0">
              <a:buNone/>
            </a:pPr>
            <a:r>
              <a:rPr lang="en-US" dirty="0" smtClean="0"/>
              <a:t>Central limit theorem </a:t>
            </a:r>
          </a:p>
          <a:p>
            <a:pPr marL="0" indent="0">
              <a:buNone/>
            </a:pPr>
            <a:r>
              <a:rPr lang="en-US" dirty="0" smtClean="0"/>
              <a:t>Bootstrapping</a:t>
            </a:r>
          </a:p>
          <a:p>
            <a:pPr marL="0" indent="0">
              <a:buNone/>
            </a:pPr>
            <a:r>
              <a:rPr lang="en-US" dirty="0" smtClean="0"/>
              <a:t>Newer tests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US" dirty="0"/>
          </a:p>
        </p:txBody>
      </p:sp>
      <p:pic>
        <p:nvPicPr>
          <p:cNvPr id="7170" name="Picture 2" descr="Cartoon businessman makes desicion choose yes or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833" y="3213884"/>
            <a:ext cx="2550307" cy="27543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733820" y="3886102"/>
            <a:ext cx="1505160" cy="704948"/>
          </a:xfrm>
          <a:prstGeom prst="rect">
            <a:avLst/>
          </a:prstGeom>
        </p:spPr>
      </p:pic>
      <p:pic>
        <p:nvPicPr>
          <p:cNvPr id="5" name="Picture 4"/>
          <p:cNvPicPr>
            <a:picLocks noChangeAspect="1"/>
          </p:cNvPicPr>
          <p:nvPr/>
        </p:nvPicPr>
        <p:blipFill>
          <a:blip r:embed="rId5"/>
          <a:stretch>
            <a:fillRect/>
          </a:stretch>
        </p:blipFill>
        <p:spPr>
          <a:xfrm>
            <a:off x="9692993" y="3978645"/>
            <a:ext cx="1787815" cy="519862"/>
          </a:xfrm>
          <a:prstGeom prst="rect">
            <a:avLst/>
          </a:prstGeom>
        </p:spPr>
      </p:pic>
    </p:spTree>
    <p:extLst>
      <p:ext uri="{BB962C8B-B14F-4D97-AF65-F5344CB8AC3E}">
        <p14:creationId xmlns:p14="http://schemas.microsoft.com/office/powerpoint/2010/main" val="4047404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2857" y="2268415"/>
            <a:ext cx="10382848" cy="2373660"/>
          </a:xfrm>
          <a:prstGeom prst="rect">
            <a:avLst/>
          </a:prstGeom>
        </p:spPr>
      </p:pic>
      <p:pic>
        <p:nvPicPr>
          <p:cNvPr id="5" name="Picture 4"/>
          <p:cNvPicPr>
            <a:picLocks noChangeAspect="1"/>
          </p:cNvPicPr>
          <p:nvPr/>
        </p:nvPicPr>
        <p:blipFill>
          <a:blip r:embed="rId4"/>
          <a:stretch>
            <a:fillRect/>
          </a:stretch>
        </p:blipFill>
        <p:spPr>
          <a:xfrm>
            <a:off x="282857" y="5044783"/>
            <a:ext cx="9524292" cy="898816"/>
          </a:xfrm>
          <a:prstGeom prst="rect">
            <a:avLst/>
          </a:prstGeom>
        </p:spPr>
      </p:pic>
    </p:spTree>
    <p:extLst>
      <p:ext uri="{BB962C8B-B14F-4D97-AF65-F5344CB8AC3E}">
        <p14:creationId xmlns:p14="http://schemas.microsoft.com/office/powerpoint/2010/main" val="181482134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4867" y="2214480"/>
            <a:ext cx="8345065" cy="1171739"/>
          </a:xfrm>
          <a:prstGeom prst="rect">
            <a:avLst/>
          </a:prstGeom>
        </p:spPr>
      </p:pic>
      <p:pic>
        <p:nvPicPr>
          <p:cNvPr id="5" name="Picture 4"/>
          <p:cNvPicPr>
            <a:picLocks noChangeAspect="1"/>
          </p:cNvPicPr>
          <p:nvPr/>
        </p:nvPicPr>
        <p:blipFill>
          <a:blip r:embed="rId4"/>
          <a:stretch>
            <a:fillRect/>
          </a:stretch>
        </p:blipFill>
        <p:spPr>
          <a:xfrm>
            <a:off x="2076450" y="3589019"/>
            <a:ext cx="7182452" cy="3067841"/>
          </a:xfrm>
          <a:prstGeom prst="rect">
            <a:avLst/>
          </a:prstGeom>
        </p:spPr>
      </p:pic>
      <p:sp>
        <p:nvSpPr>
          <p:cNvPr id="6" name="Rectangle 5"/>
          <p:cNvSpPr/>
          <p:nvPr/>
        </p:nvSpPr>
        <p:spPr>
          <a:xfrm>
            <a:off x="9258902" y="4432737"/>
            <a:ext cx="2185214" cy="646331"/>
          </a:xfrm>
          <a:prstGeom prst="rect">
            <a:avLst/>
          </a:prstGeom>
        </p:spPr>
        <p:txBody>
          <a:bodyPr wrap="none">
            <a:spAutoFit/>
          </a:bodyPr>
          <a:lstStyle/>
          <a:p>
            <a:r>
              <a:rPr lang="en-US" b="1" dirty="0"/>
              <a:t>What about 99% </a:t>
            </a:r>
            <a:endParaRPr lang="en-US" b="1" dirty="0" smtClean="0"/>
          </a:p>
          <a:p>
            <a:r>
              <a:rPr lang="en-US" b="1" dirty="0" smtClean="0"/>
              <a:t>confidence </a:t>
            </a:r>
            <a:r>
              <a:rPr lang="en-US" b="1" dirty="0"/>
              <a:t>interval?</a:t>
            </a:r>
          </a:p>
        </p:txBody>
      </p:sp>
    </p:spTree>
    <p:extLst>
      <p:ext uri="{BB962C8B-B14F-4D97-AF65-F5344CB8AC3E}">
        <p14:creationId xmlns:p14="http://schemas.microsoft.com/office/powerpoint/2010/main" val="28083569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a:t>
            </a:r>
            <a:r>
              <a:rPr lang="en-US" dirty="0"/>
              <a:t>n</a:t>
            </a:r>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Outside CI</a:t>
            </a:r>
          </a:p>
          <a:p>
            <a:pPr marL="0" indent="0">
              <a:buNone/>
            </a:pPr>
            <a:r>
              <a:rPr lang="en-US" dirty="0" smtClean="0"/>
              <a:t>i.e. significant </a:t>
            </a:r>
            <a:endParaRPr lang="en-US" dirty="0"/>
          </a:p>
        </p:txBody>
      </p:sp>
      <p:pic>
        <p:nvPicPr>
          <p:cNvPr id="4" name="Picture 3"/>
          <p:cNvPicPr>
            <a:picLocks noChangeAspect="1"/>
          </p:cNvPicPr>
          <p:nvPr/>
        </p:nvPicPr>
        <p:blipFill>
          <a:blip r:embed="rId2"/>
          <a:stretch>
            <a:fillRect/>
          </a:stretch>
        </p:blipFill>
        <p:spPr>
          <a:xfrm>
            <a:off x="1323309" y="2233445"/>
            <a:ext cx="9545382" cy="2391109"/>
          </a:xfrm>
          <a:prstGeom prst="rect">
            <a:avLst/>
          </a:prstGeom>
        </p:spPr>
      </p:pic>
    </p:spTree>
    <p:extLst>
      <p:ext uri="{BB962C8B-B14F-4D97-AF65-F5344CB8AC3E}">
        <p14:creationId xmlns:p14="http://schemas.microsoft.com/office/powerpoint/2010/main" val="14583519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 with bootstrapping</a:t>
            </a:r>
            <a:endParaRPr lang="en-US" dirty="0"/>
          </a:p>
        </p:txBody>
      </p:sp>
      <p:sp>
        <p:nvSpPr>
          <p:cNvPr id="3" name="Content Placeholder 2"/>
          <p:cNvSpPr>
            <a:spLocks noGrp="1"/>
          </p:cNvSpPr>
          <p:nvPr>
            <p:ph idx="1"/>
          </p:nvPr>
        </p:nvSpPr>
        <p:spPr/>
        <p:txBody>
          <a:bodyPr/>
          <a:lstStyle/>
          <a:p>
            <a:endParaRPr lang="en-US"/>
          </a:p>
        </p:txBody>
      </p:sp>
      <p:pic>
        <p:nvPicPr>
          <p:cNvPr id="9218" name="Picture 2" descr="Free Sad Face And Happy Face, Download Free Sad Face And Happy Face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475" y="1907236"/>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59620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bootstrapping </a:t>
            </a:r>
            <a:endParaRPr lang="en-US" dirty="0"/>
          </a:p>
        </p:txBody>
      </p:sp>
      <p:sp>
        <p:nvSpPr>
          <p:cNvPr id="3" name="Content Placeholder 2"/>
          <p:cNvSpPr>
            <a:spLocks noGrp="1"/>
          </p:cNvSpPr>
          <p:nvPr>
            <p:ph idx="1"/>
          </p:nvPr>
        </p:nvSpPr>
        <p:spPr/>
        <p:txBody>
          <a:bodyPr/>
          <a:lstStyle/>
          <a:p>
            <a:r>
              <a:rPr lang="en-US" dirty="0" smtClean="0"/>
              <a:t>parametric </a:t>
            </a:r>
          </a:p>
          <a:p>
            <a:r>
              <a:rPr lang="en-US" dirty="0" smtClean="0"/>
              <a:t>Semi parametric </a:t>
            </a:r>
          </a:p>
          <a:p>
            <a:r>
              <a:rPr lang="en-US" dirty="0" smtClean="0"/>
              <a:t>Non parametric</a:t>
            </a:r>
          </a:p>
          <a:p>
            <a:endParaRPr lang="en-US" dirty="0"/>
          </a:p>
          <a:p>
            <a:endParaRPr lang="en-US" dirty="0" smtClean="0"/>
          </a:p>
          <a:p>
            <a:r>
              <a:rPr lang="en-US" dirty="0" smtClean="0"/>
              <a:t>Pros and cons  </a:t>
            </a:r>
            <a:endParaRPr lang="en-US" dirty="0"/>
          </a:p>
        </p:txBody>
      </p:sp>
    </p:spTree>
    <p:extLst>
      <p:ext uri="{BB962C8B-B14F-4D97-AF65-F5344CB8AC3E}">
        <p14:creationId xmlns:p14="http://schemas.microsoft.com/office/powerpoint/2010/main" val="98434876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 </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8507390" y="2425184"/>
            <a:ext cx="1713931" cy="523220"/>
          </a:xfrm>
          <a:prstGeom prst="rect">
            <a:avLst/>
          </a:prstGeom>
        </p:spPr>
        <p:txBody>
          <a:bodyPr wrap="none">
            <a:spAutoFit/>
          </a:bodyPr>
          <a:lstStyle/>
          <a:p>
            <a:r>
              <a:rPr lang="en-US" sz="2800" b="1" dirty="0"/>
              <a:t>bootstrap</a:t>
            </a:r>
          </a:p>
        </p:txBody>
      </p:sp>
      <p:pic>
        <p:nvPicPr>
          <p:cNvPr id="12290" name="Picture 2" descr="Continuous Probability Distributions for Machine Learn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8650" y="3714750"/>
            <a:ext cx="2542475" cy="1906856"/>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p:cNvSpPr/>
          <p:nvPr/>
        </p:nvSpPr>
        <p:spPr>
          <a:xfrm>
            <a:off x="9046220" y="2948404"/>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3724460">
            <a:off x="8914368" y="5777288"/>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126157" y="6139427"/>
            <a:ext cx="762465" cy="461665"/>
          </a:xfrm>
          <a:prstGeom prst="rect">
            <a:avLst/>
          </a:prstGeom>
        </p:spPr>
        <p:txBody>
          <a:bodyPr wrap="square">
            <a:spAutoFit/>
          </a:bodyPr>
          <a:lstStyle/>
          <a:p>
            <a:r>
              <a:rPr lang="en-US" sz="2400" b="1" dirty="0" err="1"/>
              <a:t>std</a:t>
            </a:r>
            <a:endParaRPr lang="en-US" sz="2400" b="1" dirty="0"/>
          </a:p>
        </p:txBody>
      </p:sp>
      <p:sp>
        <p:nvSpPr>
          <p:cNvPr id="10" name="Down Arrow 9"/>
          <p:cNvSpPr/>
          <p:nvPr/>
        </p:nvSpPr>
        <p:spPr>
          <a:xfrm rot="5400000">
            <a:off x="7217014" y="6047588"/>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539974" y="5962828"/>
            <a:ext cx="2172003" cy="638264"/>
          </a:xfrm>
          <a:prstGeom prst="rect">
            <a:avLst/>
          </a:prstGeom>
        </p:spPr>
      </p:pic>
      <p:pic>
        <p:nvPicPr>
          <p:cNvPr id="11" name="Picture 10"/>
          <p:cNvPicPr>
            <a:picLocks noChangeAspect="1"/>
          </p:cNvPicPr>
          <p:nvPr/>
        </p:nvPicPr>
        <p:blipFill>
          <a:blip r:embed="rId5"/>
          <a:stretch>
            <a:fillRect/>
          </a:stretch>
        </p:blipFill>
        <p:spPr>
          <a:xfrm>
            <a:off x="1202919" y="4668178"/>
            <a:ext cx="2610214" cy="781159"/>
          </a:xfrm>
          <a:prstGeom prst="rect">
            <a:avLst/>
          </a:prstGeom>
        </p:spPr>
      </p:pic>
      <p:sp>
        <p:nvSpPr>
          <p:cNvPr id="13" name="Down Arrow 12"/>
          <p:cNvSpPr/>
          <p:nvPr/>
        </p:nvSpPr>
        <p:spPr>
          <a:xfrm rot="7868141">
            <a:off x="3514730" y="5605832"/>
            <a:ext cx="636269" cy="6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795125" y="5513591"/>
            <a:ext cx="2657846" cy="476316"/>
          </a:xfrm>
          <a:prstGeom prst="rect">
            <a:avLst/>
          </a:prstGeom>
        </p:spPr>
      </p:pic>
    </p:spTree>
    <p:extLst>
      <p:ext uri="{BB962C8B-B14F-4D97-AF65-F5344CB8AC3E}">
        <p14:creationId xmlns:p14="http://schemas.microsoft.com/office/powerpoint/2010/main" val="421475559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belong to NULL HYPOTHESIS WORLD?</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241275" y="3245606"/>
            <a:ext cx="7707368" cy="1738388"/>
          </a:xfrm>
          <a:prstGeom prst="rect">
            <a:avLst/>
          </a:prstGeom>
        </p:spPr>
      </p:pic>
    </p:spTree>
    <p:extLst>
      <p:ext uri="{BB962C8B-B14F-4D97-AF65-F5344CB8AC3E}">
        <p14:creationId xmlns:p14="http://schemas.microsoft.com/office/powerpoint/2010/main" val="226447938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ALTERNATIVE HYPOTHESIS WORLD?</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284045" y="2890759"/>
            <a:ext cx="8246211" cy="1738391"/>
          </a:xfrm>
          <a:prstGeom prst="rect">
            <a:avLst/>
          </a:prstGeom>
        </p:spPr>
      </p:pic>
    </p:spTree>
    <p:extLst>
      <p:ext uri="{BB962C8B-B14F-4D97-AF65-F5344CB8AC3E}">
        <p14:creationId xmlns:p14="http://schemas.microsoft.com/office/powerpoint/2010/main" val="356556729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Easier way?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5266" y="2011680"/>
            <a:ext cx="12079386" cy="2419688"/>
          </a:xfrm>
          <a:prstGeom prst="rect">
            <a:avLst/>
          </a:prstGeom>
        </p:spPr>
      </p:pic>
      <p:pic>
        <p:nvPicPr>
          <p:cNvPr id="5" name="Picture 4"/>
          <p:cNvPicPr>
            <a:picLocks noChangeAspect="1"/>
          </p:cNvPicPr>
          <p:nvPr/>
        </p:nvPicPr>
        <p:blipFill>
          <a:blip r:embed="rId4"/>
          <a:stretch>
            <a:fillRect/>
          </a:stretch>
        </p:blipFill>
        <p:spPr>
          <a:xfrm>
            <a:off x="5010150" y="3332121"/>
            <a:ext cx="4779161" cy="3106455"/>
          </a:xfrm>
          <a:prstGeom prst="rect">
            <a:avLst/>
          </a:prstGeom>
        </p:spPr>
      </p:pic>
    </p:spTree>
    <p:extLst>
      <p:ext uri="{BB962C8B-B14F-4D97-AF65-F5344CB8AC3E}">
        <p14:creationId xmlns:p14="http://schemas.microsoft.com/office/powerpoint/2010/main" val="91184491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89640" y="2011680"/>
            <a:ext cx="4210638" cy="4477375"/>
          </a:xfrm>
          <a:prstGeom prst="rect">
            <a:avLst/>
          </a:prstGeom>
        </p:spPr>
      </p:pic>
    </p:spTree>
    <p:extLst>
      <p:ext uri="{BB962C8B-B14F-4D97-AF65-F5344CB8AC3E}">
        <p14:creationId xmlns:p14="http://schemas.microsoft.com/office/powerpoint/2010/main" val="1843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28442" y="3138447"/>
            <a:ext cx="6735115" cy="581106"/>
          </a:xfrm>
          <a:prstGeom prst="rect">
            <a:avLst/>
          </a:prstGeom>
        </p:spPr>
      </p:pic>
    </p:spTree>
    <p:extLst>
      <p:ext uri="{BB962C8B-B14F-4D97-AF65-F5344CB8AC3E}">
        <p14:creationId xmlns:p14="http://schemas.microsoft.com/office/powerpoint/2010/main" val="813416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19735" y="4111657"/>
            <a:ext cx="9524292" cy="898816"/>
          </a:xfrm>
          <a:prstGeom prst="rect">
            <a:avLst/>
          </a:prstGeom>
        </p:spPr>
      </p:pic>
      <p:pic>
        <p:nvPicPr>
          <p:cNvPr id="5" name="Picture 4"/>
          <p:cNvPicPr>
            <a:picLocks noChangeAspect="1"/>
          </p:cNvPicPr>
          <p:nvPr/>
        </p:nvPicPr>
        <p:blipFill>
          <a:blip r:embed="rId3"/>
          <a:stretch>
            <a:fillRect/>
          </a:stretch>
        </p:blipFill>
        <p:spPr>
          <a:xfrm>
            <a:off x="921958" y="5906358"/>
            <a:ext cx="9524292" cy="898816"/>
          </a:xfrm>
          <a:prstGeom prst="rect">
            <a:avLst/>
          </a:prstGeom>
        </p:spPr>
      </p:pic>
      <p:pic>
        <p:nvPicPr>
          <p:cNvPr id="6" name="Picture 5"/>
          <p:cNvPicPr>
            <a:picLocks noChangeAspect="1"/>
          </p:cNvPicPr>
          <p:nvPr/>
        </p:nvPicPr>
        <p:blipFill>
          <a:blip r:embed="rId3"/>
          <a:stretch>
            <a:fillRect/>
          </a:stretch>
        </p:blipFill>
        <p:spPr>
          <a:xfrm>
            <a:off x="685800" y="5060368"/>
            <a:ext cx="9524292" cy="898816"/>
          </a:xfrm>
          <a:prstGeom prst="rect">
            <a:avLst/>
          </a:prstGeom>
        </p:spPr>
      </p:pic>
      <p:pic>
        <p:nvPicPr>
          <p:cNvPr id="7" name="Picture 6"/>
          <p:cNvPicPr>
            <a:picLocks noChangeAspect="1"/>
          </p:cNvPicPr>
          <p:nvPr/>
        </p:nvPicPr>
        <p:blipFill>
          <a:blip r:embed="rId3"/>
          <a:stretch>
            <a:fillRect/>
          </a:stretch>
        </p:blipFill>
        <p:spPr>
          <a:xfrm>
            <a:off x="2667708" y="778372"/>
            <a:ext cx="9524292" cy="898816"/>
          </a:xfrm>
          <a:prstGeom prst="rect">
            <a:avLst/>
          </a:prstGeom>
        </p:spPr>
      </p:pic>
      <p:pic>
        <p:nvPicPr>
          <p:cNvPr id="8" name="Picture 7"/>
          <p:cNvPicPr>
            <a:picLocks noChangeAspect="1"/>
          </p:cNvPicPr>
          <p:nvPr/>
        </p:nvPicPr>
        <p:blipFill>
          <a:blip r:embed="rId3"/>
          <a:stretch>
            <a:fillRect/>
          </a:stretch>
        </p:blipFill>
        <p:spPr>
          <a:xfrm>
            <a:off x="0" y="1974267"/>
            <a:ext cx="9524292" cy="898816"/>
          </a:xfrm>
          <a:prstGeom prst="rect">
            <a:avLst/>
          </a:prstGeom>
        </p:spPr>
      </p:pic>
      <p:pic>
        <p:nvPicPr>
          <p:cNvPr id="9" name="Picture 8"/>
          <p:cNvPicPr>
            <a:picLocks noChangeAspect="1"/>
          </p:cNvPicPr>
          <p:nvPr/>
        </p:nvPicPr>
        <p:blipFill>
          <a:blip r:embed="rId3"/>
          <a:stretch>
            <a:fillRect/>
          </a:stretch>
        </p:blipFill>
        <p:spPr>
          <a:xfrm>
            <a:off x="2510241" y="3079166"/>
            <a:ext cx="9524292" cy="898816"/>
          </a:xfrm>
          <a:prstGeom prst="rect">
            <a:avLst/>
          </a:prstGeom>
        </p:spPr>
      </p:pic>
    </p:spTree>
    <p:extLst>
      <p:ext uri="{BB962C8B-B14F-4D97-AF65-F5344CB8AC3E}">
        <p14:creationId xmlns:p14="http://schemas.microsoft.com/office/powerpoint/2010/main" val="26335817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60347" y="2476271"/>
            <a:ext cx="9669224" cy="3277057"/>
          </a:xfrm>
          <a:prstGeom prst="rect">
            <a:avLst/>
          </a:prstGeom>
        </p:spPr>
      </p:pic>
    </p:spTree>
    <p:extLst>
      <p:ext uri="{BB962C8B-B14F-4D97-AF65-F5344CB8AC3E}">
        <p14:creationId xmlns:p14="http://schemas.microsoft.com/office/powerpoint/2010/main" val="35841289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89914" y="2090550"/>
            <a:ext cx="10012172" cy="2676899"/>
          </a:xfrm>
          <a:prstGeom prst="rect">
            <a:avLst/>
          </a:prstGeom>
        </p:spPr>
      </p:pic>
    </p:spTree>
    <p:extLst>
      <p:ext uri="{BB962C8B-B14F-4D97-AF65-F5344CB8AC3E}">
        <p14:creationId xmlns:p14="http://schemas.microsoft.com/office/powerpoint/2010/main" val="15336051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890390" y="2966973"/>
            <a:ext cx="6411220" cy="924054"/>
          </a:xfrm>
          <a:prstGeom prst="rect">
            <a:avLst/>
          </a:prstGeom>
        </p:spPr>
      </p:pic>
    </p:spTree>
    <p:extLst>
      <p:ext uri="{BB962C8B-B14F-4D97-AF65-F5344CB8AC3E}">
        <p14:creationId xmlns:p14="http://schemas.microsoft.com/office/powerpoint/2010/main" val="1583948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3176" y="4144744"/>
            <a:ext cx="7354326" cy="761678"/>
          </a:xfrm>
          <a:prstGeom prst="rect">
            <a:avLst/>
          </a:prstGeom>
        </p:spPr>
      </p:pic>
      <p:pic>
        <p:nvPicPr>
          <p:cNvPr id="6" name="Picture 5"/>
          <p:cNvPicPr>
            <a:picLocks noChangeAspect="1"/>
          </p:cNvPicPr>
          <p:nvPr/>
        </p:nvPicPr>
        <p:blipFill>
          <a:blip r:embed="rId4"/>
          <a:stretch>
            <a:fillRect/>
          </a:stretch>
        </p:blipFill>
        <p:spPr>
          <a:xfrm>
            <a:off x="7850065" y="3512115"/>
            <a:ext cx="4341935" cy="2431484"/>
          </a:xfrm>
          <a:prstGeom prst="rect">
            <a:avLst/>
          </a:prstGeom>
        </p:spPr>
      </p:pic>
      <p:pic>
        <p:nvPicPr>
          <p:cNvPr id="8" name="Picture 7"/>
          <p:cNvPicPr>
            <a:picLocks noChangeAspect="1"/>
          </p:cNvPicPr>
          <p:nvPr/>
        </p:nvPicPr>
        <p:blipFill>
          <a:blip r:embed="rId5"/>
          <a:stretch>
            <a:fillRect/>
          </a:stretch>
        </p:blipFill>
        <p:spPr>
          <a:xfrm>
            <a:off x="203176" y="1728166"/>
            <a:ext cx="9983979" cy="1643132"/>
          </a:xfrm>
          <a:prstGeom prst="rect">
            <a:avLst/>
          </a:prstGeom>
        </p:spPr>
      </p:pic>
    </p:spTree>
    <p:extLst>
      <p:ext uri="{BB962C8B-B14F-4D97-AF65-F5344CB8AC3E}">
        <p14:creationId xmlns:p14="http://schemas.microsoft.com/office/powerpoint/2010/main" val="321128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change mind?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61784" y="2838367"/>
            <a:ext cx="6668431" cy="1181265"/>
          </a:xfrm>
          <a:prstGeom prst="rect">
            <a:avLst/>
          </a:prstGeom>
        </p:spPr>
      </p:pic>
    </p:spTree>
    <p:extLst>
      <p:ext uri="{BB962C8B-B14F-4D97-AF65-F5344CB8AC3E}">
        <p14:creationId xmlns:p14="http://schemas.microsoft.com/office/powerpoint/2010/main" val="2811714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74950" y="351693"/>
            <a:ext cx="6468378" cy="4086795"/>
          </a:xfrm>
          <a:prstGeom prst="rect">
            <a:avLst/>
          </a:prstGeom>
        </p:spPr>
      </p:pic>
      <p:pic>
        <p:nvPicPr>
          <p:cNvPr id="5" name="Picture 4"/>
          <p:cNvPicPr>
            <a:picLocks noChangeAspect="1"/>
          </p:cNvPicPr>
          <p:nvPr/>
        </p:nvPicPr>
        <p:blipFill>
          <a:blip r:embed="rId4"/>
          <a:stretch>
            <a:fillRect/>
          </a:stretch>
        </p:blipFill>
        <p:spPr>
          <a:xfrm>
            <a:off x="2374923" y="5124367"/>
            <a:ext cx="6668431" cy="1181265"/>
          </a:xfrm>
          <a:prstGeom prst="rect">
            <a:avLst/>
          </a:prstGeom>
        </p:spPr>
      </p:pic>
    </p:spTree>
    <p:extLst>
      <p:ext uri="{BB962C8B-B14F-4D97-AF65-F5344CB8AC3E}">
        <p14:creationId xmlns:p14="http://schemas.microsoft.com/office/powerpoint/2010/main" val="4141053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39275" y="381907"/>
            <a:ext cx="8796194" cy="3732893"/>
          </a:xfrm>
          <a:prstGeom prst="rect">
            <a:avLst/>
          </a:prstGeom>
        </p:spPr>
      </p:pic>
      <p:pic>
        <p:nvPicPr>
          <p:cNvPr id="3" name="Picture 2"/>
          <p:cNvPicPr>
            <a:picLocks noChangeAspect="1"/>
          </p:cNvPicPr>
          <p:nvPr/>
        </p:nvPicPr>
        <p:blipFill>
          <a:blip r:embed="rId4"/>
          <a:stretch>
            <a:fillRect/>
          </a:stretch>
        </p:blipFill>
        <p:spPr>
          <a:xfrm>
            <a:off x="650206" y="4396155"/>
            <a:ext cx="5487166" cy="2038635"/>
          </a:xfrm>
          <a:prstGeom prst="rect">
            <a:avLst/>
          </a:prstGeom>
        </p:spPr>
      </p:pic>
      <p:pic>
        <p:nvPicPr>
          <p:cNvPr id="4" name="Picture 3"/>
          <p:cNvPicPr>
            <a:picLocks noChangeAspect="1"/>
          </p:cNvPicPr>
          <p:nvPr/>
        </p:nvPicPr>
        <p:blipFill>
          <a:blip r:embed="rId5"/>
          <a:stretch>
            <a:fillRect/>
          </a:stretch>
        </p:blipFill>
        <p:spPr>
          <a:xfrm>
            <a:off x="6607821" y="5148735"/>
            <a:ext cx="4744112" cy="533474"/>
          </a:xfrm>
          <a:prstGeom prst="rect">
            <a:avLst/>
          </a:prstGeom>
        </p:spPr>
      </p:pic>
    </p:spTree>
    <p:extLst>
      <p:ext uri="{BB962C8B-B14F-4D97-AF65-F5344CB8AC3E}">
        <p14:creationId xmlns:p14="http://schemas.microsoft.com/office/powerpoint/2010/main" val="3852866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a:t>Hypothesis testing </a:t>
            </a:r>
            <a:endParaRPr lang="en-US" dirty="0" smtClean="0"/>
          </a:p>
          <a:p>
            <a:r>
              <a:rPr lang="en-US" dirty="0" smtClean="0"/>
              <a:t>P-</a:t>
            </a:r>
            <a:r>
              <a:rPr lang="en-US" dirty="0" err="1" smtClean="0"/>
              <a:t>valuse</a:t>
            </a:r>
            <a:endParaRPr lang="en-US" dirty="0" smtClean="0"/>
          </a:p>
          <a:p>
            <a:r>
              <a:rPr lang="en-US" dirty="0" smtClean="0"/>
              <a:t>Confidence interval </a:t>
            </a:r>
          </a:p>
          <a:p>
            <a:r>
              <a:rPr lang="en-US" dirty="0" smtClean="0"/>
              <a:t>Classical tests</a:t>
            </a:r>
          </a:p>
          <a:p>
            <a:r>
              <a:rPr lang="en-US" dirty="0"/>
              <a:t>Central limit theorem </a:t>
            </a:r>
            <a:endParaRPr lang="en-US" dirty="0" smtClean="0"/>
          </a:p>
          <a:p>
            <a:r>
              <a:rPr lang="en-US" dirty="0" smtClean="0"/>
              <a:t>bootstrapping </a:t>
            </a:r>
          </a:p>
          <a:p>
            <a:r>
              <a:rPr lang="en-US" dirty="0" smtClean="0"/>
              <a:t>Mobile game project</a:t>
            </a:r>
          </a:p>
          <a:p>
            <a:endParaRPr lang="en-US" dirty="0"/>
          </a:p>
        </p:txBody>
      </p:sp>
    </p:spTree>
    <p:extLst>
      <p:ext uri="{BB962C8B-B14F-4D97-AF65-F5344CB8AC3E}">
        <p14:creationId xmlns:p14="http://schemas.microsoft.com/office/powerpoint/2010/main" val="1299215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542" y="2924494"/>
            <a:ext cx="11227853" cy="1418905"/>
          </a:xfrm>
          <a:prstGeom prst="rect">
            <a:avLst/>
          </a:prstGeom>
        </p:spPr>
      </p:pic>
      <p:pic>
        <p:nvPicPr>
          <p:cNvPr id="5" name="Picture 4"/>
          <p:cNvPicPr>
            <a:picLocks noChangeAspect="1"/>
          </p:cNvPicPr>
          <p:nvPr/>
        </p:nvPicPr>
        <p:blipFill>
          <a:blip r:embed="rId3"/>
          <a:stretch>
            <a:fillRect/>
          </a:stretch>
        </p:blipFill>
        <p:spPr>
          <a:xfrm>
            <a:off x="4360985" y="4573099"/>
            <a:ext cx="2133600" cy="2143125"/>
          </a:xfrm>
          <a:prstGeom prst="rect">
            <a:avLst/>
          </a:prstGeom>
        </p:spPr>
      </p:pic>
      <p:pic>
        <p:nvPicPr>
          <p:cNvPr id="6" name="Picture 5"/>
          <p:cNvPicPr>
            <a:picLocks noChangeAspect="1"/>
          </p:cNvPicPr>
          <p:nvPr/>
        </p:nvPicPr>
        <p:blipFill>
          <a:blip r:embed="rId4"/>
          <a:stretch>
            <a:fillRect/>
          </a:stretch>
        </p:blipFill>
        <p:spPr>
          <a:xfrm>
            <a:off x="1999187" y="1139442"/>
            <a:ext cx="7225008" cy="812450"/>
          </a:xfrm>
          <a:prstGeom prst="rect">
            <a:avLst/>
          </a:prstGeom>
        </p:spPr>
      </p:pic>
    </p:spTree>
    <p:extLst>
      <p:ext uri="{BB962C8B-B14F-4D97-AF65-F5344CB8AC3E}">
        <p14:creationId xmlns:p14="http://schemas.microsoft.com/office/powerpoint/2010/main" val="32767642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4055" y="4491938"/>
            <a:ext cx="2390775" cy="1914525"/>
          </a:xfrm>
          <a:prstGeom prst="rect">
            <a:avLst/>
          </a:prstGeom>
        </p:spPr>
      </p:pic>
      <p:pic>
        <p:nvPicPr>
          <p:cNvPr id="4" name="Picture 3"/>
          <p:cNvPicPr>
            <a:picLocks noChangeAspect="1"/>
          </p:cNvPicPr>
          <p:nvPr/>
        </p:nvPicPr>
        <p:blipFill>
          <a:blip r:embed="rId4"/>
          <a:stretch>
            <a:fillRect/>
          </a:stretch>
        </p:blipFill>
        <p:spPr>
          <a:xfrm>
            <a:off x="6039865" y="2986988"/>
            <a:ext cx="5320137" cy="1976579"/>
          </a:xfrm>
          <a:prstGeom prst="rect">
            <a:avLst/>
          </a:prstGeom>
        </p:spPr>
      </p:pic>
      <p:pic>
        <p:nvPicPr>
          <p:cNvPr id="5" name="Picture 4"/>
          <p:cNvPicPr>
            <a:picLocks noChangeAspect="1"/>
          </p:cNvPicPr>
          <p:nvPr/>
        </p:nvPicPr>
        <p:blipFill>
          <a:blip r:embed="rId5"/>
          <a:stretch>
            <a:fillRect/>
          </a:stretch>
        </p:blipFill>
        <p:spPr>
          <a:xfrm>
            <a:off x="555966" y="1981087"/>
            <a:ext cx="9524292" cy="898816"/>
          </a:xfrm>
          <a:prstGeom prst="rect">
            <a:avLst/>
          </a:prstGeom>
        </p:spPr>
      </p:pic>
      <p:pic>
        <p:nvPicPr>
          <p:cNvPr id="6" name="Picture 5"/>
          <p:cNvPicPr>
            <a:picLocks noChangeAspect="1"/>
          </p:cNvPicPr>
          <p:nvPr/>
        </p:nvPicPr>
        <p:blipFill>
          <a:blip r:embed="rId6"/>
          <a:stretch>
            <a:fillRect/>
          </a:stretch>
        </p:blipFill>
        <p:spPr>
          <a:xfrm>
            <a:off x="8267700" y="5177738"/>
            <a:ext cx="2857500" cy="1600200"/>
          </a:xfrm>
          <a:prstGeom prst="rect">
            <a:avLst/>
          </a:prstGeom>
        </p:spPr>
      </p:pic>
      <p:sp>
        <p:nvSpPr>
          <p:cNvPr id="7" name="Rectangle 6"/>
          <p:cNvSpPr/>
          <p:nvPr/>
        </p:nvSpPr>
        <p:spPr>
          <a:xfrm>
            <a:off x="2933700" y="698819"/>
            <a:ext cx="5488228" cy="707886"/>
          </a:xfrm>
          <a:prstGeom prst="rect">
            <a:avLst/>
          </a:prstGeom>
        </p:spPr>
        <p:txBody>
          <a:bodyPr wrap="square">
            <a:spAutoFit/>
          </a:bodyPr>
          <a:lstStyle/>
          <a:p>
            <a:r>
              <a:rPr lang="en-US" sz="4000" b="1" dirty="0" smtClean="0"/>
              <a:t>Actions vs learning</a:t>
            </a:r>
            <a:endParaRPr lang="en-US" sz="4000" b="1" dirty="0"/>
          </a:p>
        </p:txBody>
      </p:sp>
    </p:spTree>
    <p:extLst>
      <p:ext uri="{BB962C8B-B14F-4D97-AF65-F5344CB8AC3E}">
        <p14:creationId xmlns:p14="http://schemas.microsoft.com/office/powerpoint/2010/main" val="2418190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48528" y="1028700"/>
            <a:ext cx="2266950" cy="2019300"/>
          </a:xfrm>
          <a:prstGeom prst="rect">
            <a:avLst/>
          </a:prstGeom>
        </p:spPr>
      </p:pic>
      <p:pic>
        <p:nvPicPr>
          <p:cNvPr id="5" name="Picture 4"/>
          <p:cNvPicPr>
            <a:picLocks noChangeAspect="1"/>
          </p:cNvPicPr>
          <p:nvPr/>
        </p:nvPicPr>
        <p:blipFill>
          <a:blip r:embed="rId4"/>
          <a:stretch>
            <a:fillRect/>
          </a:stretch>
        </p:blipFill>
        <p:spPr>
          <a:xfrm>
            <a:off x="586154" y="3475525"/>
            <a:ext cx="2438400" cy="1876425"/>
          </a:xfrm>
          <a:prstGeom prst="rect">
            <a:avLst/>
          </a:prstGeom>
        </p:spPr>
      </p:pic>
      <p:pic>
        <p:nvPicPr>
          <p:cNvPr id="7" name="Picture 6"/>
          <p:cNvPicPr>
            <a:picLocks noChangeAspect="1"/>
          </p:cNvPicPr>
          <p:nvPr/>
        </p:nvPicPr>
        <p:blipFill>
          <a:blip r:embed="rId5"/>
          <a:stretch>
            <a:fillRect/>
          </a:stretch>
        </p:blipFill>
        <p:spPr>
          <a:xfrm>
            <a:off x="7802807" y="3532674"/>
            <a:ext cx="2600325" cy="1762125"/>
          </a:xfrm>
          <a:prstGeom prst="rect">
            <a:avLst/>
          </a:prstGeom>
        </p:spPr>
      </p:pic>
    </p:spTree>
    <p:extLst>
      <p:ext uri="{BB962C8B-B14F-4D97-AF65-F5344CB8AC3E}">
        <p14:creationId xmlns:p14="http://schemas.microsoft.com/office/powerpoint/2010/main" val="2025541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81958" y="2759848"/>
            <a:ext cx="8138741" cy="1745736"/>
          </a:xfrm>
          <a:prstGeom prst="rect">
            <a:avLst/>
          </a:prstGeom>
        </p:spPr>
      </p:pic>
      <p:sp>
        <p:nvSpPr>
          <p:cNvPr id="3" name="Rectangle 2"/>
          <p:cNvSpPr/>
          <p:nvPr/>
        </p:nvSpPr>
        <p:spPr>
          <a:xfrm>
            <a:off x="2474394" y="805934"/>
            <a:ext cx="2270173" cy="646331"/>
          </a:xfrm>
          <a:prstGeom prst="rect">
            <a:avLst/>
          </a:prstGeom>
        </p:spPr>
        <p:txBody>
          <a:bodyPr wrap="none">
            <a:spAutoFit/>
          </a:bodyPr>
          <a:lstStyle/>
          <a:p>
            <a:r>
              <a:rPr lang="en-US" sz="3600" dirty="0"/>
              <a:t>Am I right?</a:t>
            </a:r>
          </a:p>
        </p:txBody>
      </p:sp>
    </p:spTree>
    <p:extLst>
      <p:ext uri="{BB962C8B-B14F-4D97-AF65-F5344CB8AC3E}">
        <p14:creationId xmlns:p14="http://schemas.microsoft.com/office/powerpoint/2010/main" val="843257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955232" y="4361578"/>
            <a:ext cx="3068432" cy="2162211"/>
          </a:xfrm>
          <a:prstGeom prst="rect">
            <a:avLst/>
          </a:prstGeom>
        </p:spPr>
      </p:pic>
      <p:pic>
        <p:nvPicPr>
          <p:cNvPr id="9220" name="Picture 4" descr="Image result for yell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82" y="4571145"/>
            <a:ext cx="2619375" cy="17430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09657" y="761302"/>
            <a:ext cx="5444119" cy="584775"/>
          </a:xfrm>
          <a:prstGeom prst="rect">
            <a:avLst/>
          </a:prstGeom>
        </p:spPr>
        <p:txBody>
          <a:bodyPr wrap="none">
            <a:spAutoFit/>
          </a:bodyPr>
          <a:lstStyle/>
          <a:p>
            <a:r>
              <a:rPr lang="en-US" sz="3200" b="1" dirty="0"/>
              <a:t>How to measure </a:t>
            </a:r>
            <a:r>
              <a:rPr lang="en-US" sz="3200" b="1" dirty="0" smtClean="0"/>
              <a:t>“</a:t>
            </a:r>
            <a:r>
              <a:rPr lang="en-US" sz="3200" b="1" dirty="0" smtClean="0">
                <a:solidFill>
                  <a:srgbClr val="FF0000"/>
                </a:solidFill>
              </a:rPr>
              <a:t>ridiculous</a:t>
            </a:r>
            <a:r>
              <a:rPr lang="en-US" sz="3200" b="1" dirty="0" smtClean="0"/>
              <a:t>”?</a:t>
            </a:r>
            <a:endParaRPr lang="en-US" sz="3200" b="1" dirty="0"/>
          </a:p>
        </p:txBody>
      </p:sp>
      <p:pic>
        <p:nvPicPr>
          <p:cNvPr id="5122" name="Picture 2" descr="Bitcoin price: Token rallies as Visa moves to approve USDC crypt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2915" y="2147620"/>
            <a:ext cx="2910525" cy="19393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14720" y="2855679"/>
            <a:ext cx="3187091" cy="523220"/>
          </a:xfrm>
          <a:prstGeom prst="rect">
            <a:avLst/>
          </a:prstGeom>
        </p:spPr>
        <p:txBody>
          <a:bodyPr wrap="none">
            <a:spAutoFit/>
          </a:bodyPr>
          <a:lstStyle/>
          <a:p>
            <a:r>
              <a:rPr lang="en-US" sz="2800" b="1" dirty="0"/>
              <a:t>Confidence interval</a:t>
            </a:r>
          </a:p>
        </p:txBody>
      </p:sp>
      <p:sp>
        <p:nvSpPr>
          <p:cNvPr id="6" name="Rectangle 5"/>
          <p:cNvSpPr/>
          <p:nvPr/>
        </p:nvSpPr>
        <p:spPr>
          <a:xfrm>
            <a:off x="7525076" y="2855679"/>
            <a:ext cx="1468672" cy="584775"/>
          </a:xfrm>
          <a:prstGeom prst="rect">
            <a:avLst/>
          </a:prstGeom>
        </p:spPr>
        <p:txBody>
          <a:bodyPr wrap="none">
            <a:spAutoFit/>
          </a:bodyPr>
          <a:lstStyle/>
          <a:p>
            <a:r>
              <a:rPr lang="en-US" sz="3200" b="1" dirty="0"/>
              <a:t>P value</a:t>
            </a:r>
          </a:p>
        </p:txBody>
      </p:sp>
      <p:pic>
        <p:nvPicPr>
          <p:cNvPr id="7" name="Picture 6"/>
          <p:cNvPicPr>
            <a:picLocks noChangeAspect="1"/>
          </p:cNvPicPr>
          <p:nvPr/>
        </p:nvPicPr>
        <p:blipFill>
          <a:blip r:embed="rId6"/>
          <a:stretch>
            <a:fillRect/>
          </a:stretch>
        </p:blipFill>
        <p:spPr>
          <a:xfrm>
            <a:off x="9015443" y="4393426"/>
            <a:ext cx="2695512" cy="2103314"/>
          </a:xfrm>
          <a:prstGeom prst="rect">
            <a:avLst/>
          </a:prstGeom>
        </p:spPr>
      </p:pic>
      <p:sp>
        <p:nvSpPr>
          <p:cNvPr id="8" name="Right Arrow 7"/>
          <p:cNvSpPr/>
          <p:nvPr/>
        </p:nvSpPr>
        <p:spPr>
          <a:xfrm>
            <a:off x="7277100" y="5067300"/>
            <a:ext cx="1428750" cy="819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7255742" y="2053616"/>
            <a:ext cx="4744112" cy="533474"/>
          </a:xfrm>
          <a:prstGeom prst="rect">
            <a:avLst/>
          </a:prstGeom>
        </p:spPr>
      </p:pic>
    </p:spTree>
    <p:extLst>
      <p:ext uri="{BB962C8B-B14F-4D97-AF65-F5344CB8AC3E}">
        <p14:creationId xmlns:p14="http://schemas.microsoft.com/office/powerpoint/2010/main" val="10399853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الملتقى</a:t>
            </a:r>
            <a:endParaRPr lang="en-US" dirty="0"/>
          </a:p>
        </p:txBody>
      </p:sp>
      <p:sp>
        <p:nvSpPr>
          <p:cNvPr id="3" name="Content Placeholder 2"/>
          <p:cNvSpPr>
            <a:spLocks noGrp="1"/>
          </p:cNvSpPr>
          <p:nvPr>
            <p:ph idx="1"/>
          </p:nvPr>
        </p:nvSpPr>
        <p:spPr/>
        <p:txBody>
          <a:bodyPr/>
          <a:lstStyle/>
          <a:p>
            <a:pPr marL="0" indent="0">
              <a:buNone/>
            </a:pPr>
            <a:r>
              <a:rPr lang="en-US" dirty="0" smtClean="0"/>
              <a:t>Classical tests( t test/ chi square / ANOVA/ .. ) </a:t>
            </a:r>
          </a:p>
          <a:p>
            <a:pPr marL="0" indent="0">
              <a:buNone/>
            </a:pPr>
            <a:r>
              <a:rPr lang="en-US" dirty="0" smtClean="0"/>
              <a:t>Central limit theorem </a:t>
            </a:r>
          </a:p>
          <a:p>
            <a:pPr marL="0" indent="0">
              <a:buNone/>
            </a:pPr>
            <a:r>
              <a:rPr lang="en-US" dirty="0" smtClean="0"/>
              <a:t>Bootstrapping</a:t>
            </a:r>
          </a:p>
          <a:p>
            <a:pPr marL="0" indent="0">
              <a:buNone/>
            </a:pPr>
            <a:r>
              <a:rPr lang="en-US" dirty="0" smtClean="0"/>
              <a:t>Newer tests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US" dirty="0"/>
          </a:p>
        </p:txBody>
      </p:sp>
      <p:pic>
        <p:nvPicPr>
          <p:cNvPr id="7170" name="Picture 2" descr="Cartoon businessman makes desicion choose yes or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833" y="3213884"/>
            <a:ext cx="2550307" cy="27543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733820" y="3886102"/>
            <a:ext cx="1505160" cy="704948"/>
          </a:xfrm>
          <a:prstGeom prst="rect">
            <a:avLst/>
          </a:prstGeom>
        </p:spPr>
      </p:pic>
      <p:pic>
        <p:nvPicPr>
          <p:cNvPr id="5" name="Picture 4"/>
          <p:cNvPicPr>
            <a:picLocks noChangeAspect="1"/>
          </p:cNvPicPr>
          <p:nvPr/>
        </p:nvPicPr>
        <p:blipFill>
          <a:blip r:embed="rId5"/>
          <a:stretch>
            <a:fillRect/>
          </a:stretch>
        </p:blipFill>
        <p:spPr>
          <a:xfrm>
            <a:off x="9692993" y="3978645"/>
            <a:ext cx="1787815" cy="519862"/>
          </a:xfrm>
          <a:prstGeom prst="rect">
            <a:avLst/>
          </a:prstGeom>
        </p:spPr>
      </p:pic>
    </p:spTree>
    <p:extLst>
      <p:ext uri="{BB962C8B-B14F-4D97-AF65-F5344CB8AC3E}">
        <p14:creationId xmlns:p14="http://schemas.microsoft.com/office/powerpoint/2010/main" val="32981985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Difference between ci and p value?</a:t>
            </a:r>
            <a:endParaRPr lang="en-US" dirty="0"/>
          </a:p>
        </p:txBody>
      </p:sp>
      <p:sp>
        <p:nvSpPr>
          <p:cNvPr id="5" name="Content Placeholder 4"/>
          <p:cNvSpPr>
            <a:spLocks noGrp="1"/>
          </p:cNvSpPr>
          <p:nvPr>
            <p:ph idx="1"/>
          </p:nvPr>
        </p:nvSpPr>
        <p:spPr/>
        <p:txBody>
          <a:bodyPr/>
          <a:lstStyle/>
          <a:p>
            <a:pPr marL="0" indent="0">
              <a:buNone/>
            </a:pPr>
            <a:r>
              <a:rPr lang="en-US" dirty="0" smtClean="0"/>
              <a:t>Coming soon </a:t>
            </a:r>
            <a:r>
              <a:rPr lang="en-US" dirty="0" err="1" smtClean="0"/>
              <a:t>isA.</a:t>
            </a:r>
            <a:r>
              <a:rPr lang="en-US" dirty="0" smtClean="0"/>
              <a:t>. </a:t>
            </a:r>
            <a:endParaRPr lang="en-US" dirty="0"/>
          </a:p>
        </p:txBody>
      </p:sp>
    </p:spTree>
    <p:extLst>
      <p:ext uri="{BB962C8B-B14F-4D97-AF65-F5344CB8AC3E}">
        <p14:creationId xmlns:p14="http://schemas.microsoft.com/office/powerpoint/2010/main" val="3198730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5180" y="1366549"/>
            <a:ext cx="6201640" cy="4124901"/>
          </a:xfrm>
          <a:prstGeom prst="rect">
            <a:avLst/>
          </a:prstGeom>
        </p:spPr>
      </p:pic>
    </p:spTree>
    <p:extLst>
      <p:ext uri="{BB962C8B-B14F-4D97-AF65-F5344CB8AC3E}">
        <p14:creationId xmlns:p14="http://schemas.microsoft.com/office/powerpoint/2010/main" val="3624056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8364" y="1512277"/>
            <a:ext cx="10804774" cy="2348735"/>
          </a:xfrm>
          <a:prstGeom prst="rect">
            <a:avLst/>
          </a:prstGeom>
        </p:spPr>
      </p:pic>
      <p:pic>
        <p:nvPicPr>
          <p:cNvPr id="3" name="Picture 2"/>
          <p:cNvPicPr>
            <a:picLocks noChangeAspect="1"/>
          </p:cNvPicPr>
          <p:nvPr/>
        </p:nvPicPr>
        <p:blipFill>
          <a:blip r:embed="rId4"/>
          <a:stretch>
            <a:fillRect/>
          </a:stretch>
        </p:blipFill>
        <p:spPr>
          <a:xfrm>
            <a:off x="1088787" y="4255477"/>
            <a:ext cx="3922827" cy="2273910"/>
          </a:xfrm>
          <a:prstGeom prst="rect">
            <a:avLst/>
          </a:prstGeom>
        </p:spPr>
      </p:pic>
      <p:pic>
        <p:nvPicPr>
          <p:cNvPr id="5" name="Picture 4"/>
          <p:cNvPicPr>
            <a:picLocks noChangeAspect="1"/>
          </p:cNvPicPr>
          <p:nvPr/>
        </p:nvPicPr>
        <p:blipFill>
          <a:blip r:embed="rId5"/>
          <a:stretch>
            <a:fillRect/>
          </a:stretch>
        </p:blipFill>
        <p:spPr>
          <a:xfrm>
            <a:off x="6796454" y="4439932"/>
            <a:ext cx="1905000" cy="1905000"/>
          </a:xfrm>
          <a:prstGeom prst="rect">
            <a:avLst/>
          </a:prstGeom>
        </p:spPr>
      </p:pic>
    </p:spTree>
    <p:extLst>
      <p:ext uri="{BB962C8B-B14F-4D97-AF65-F5344CB8AC3E}">
        <p14:creationId xmlns:p14="http://schemas.microsoft.com/office/powerpoint/2010/main" val="4220477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58045" y="2358536"/>
            <a:ext cx="4640206" cy="2656010"/>
          </a:xfrm>
          <a:prstGeom prst="rect">
            <a:avLst/>
          </a:prstGeom>
        </p:spPr>
      </p:pic>
      <p:pic>
        <p:nvPicPr>
          <p:cNvPr id="5" name="Picture 4"/>
          <p:cNvPicPr>
            <a:picLocks noChangeAspect="1"/>
          </p:cNvPicPr>
          <p:nvPr/>
        </p:nvPicPr>
        <p:blipFill>
          <a:blip r:embed="rId4"/>
          <a:stretch>
            <a:fillRect/>
          </a:stretch>
        </p:blipFill>
        <p:spPr>
          <a:xfrm>
            <a:off x="6881638" y="2584939"/>
            <a:ext cx="4427834" cy="2946522"/>
          </a:xfrm>
          <a:prstGeom prst="rect">
            <a:avLst/>
          </a:prstGeom>
        </p:spPr>
      </p:pic>
      <p:sp>
        <p:nvSpPr>
          <p:cNvPr id="2" name="Rectangle 1"/>
          <p:cNvSpPr/>
          <p:nvPr/>
        </p:nvSpPr>
        <p:spPr>
          <a:xfrm>
            <a:off x="5056306" y="767834"/>
            <a:ext cx="3052439" cy="646331"/>
          </a:xfrm>
          <a:prstGeom prst="rect">
            <a:avLst/>
          </a:prstGeom>
        </p:spPr>
        <p:txBody>
          <a:bodyPr wrap="none">
            <a:spAutoFit/>
          </a:bodyPr>
          <a:lstStyle/>
          <a:p>
            <a:r>
              <a:rPr lang="en-US" sz="3600" b="1" dirty="0"/>
              <a:t>1000000 hours</a:t>
            </a:r>
          </a:p>
        </p:txBody>
      </p:sp>
    </p:spTree>
    <p:extLst>
      <p:ext uri="{BB962C8B-B14F-4D97-AF65-F5344CB8AC3E}">
        <p14:creationId xmlns:p14="http://schemas.microsoft.com/office/powerpoint/2010/main" val="1831075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72107" y="2922646"/>
            <a:ext cx="4324954" cy="447737"/>
          </a:xfrm>
          <a:prstGeom prst="rect">
            <a:avLst/>
          </a:prstGeom>
        </p:spPr>
      </p:pic>
      <p:pic>
        <p:nvPicPr>
          <p:cNvPr id="5" name="Picture 4"/>
          <p:cNvPicPr>
            <a:picLocks noChangeAspect="1"/>
          </p:cNvPicPr>
          <p:nvPr/>
        </p:nvPicPr>
        <p:blipFill>
          <a:blip r:embed="rId4"/>
          <a:stretch>
            <a:fillRect/>
          </a:stretch>
        </p:blipFill>
        <p:spPr>
          <a:xfrm>
            <a:off x="228921" y="5391094"/>
            <a:ext cx="6811326" cy="400106"/>
          </a:xfrm>
          <a:prstGeom prst="rect">
            <a:avLst/>
          </a:prstGeom>
        </p:spPr>
      </p:pic>
      <p:pic>
        <p:nvPicPr>
          <p:cNvPr id="6" name="Picture 5"/>
          <p:cNvPicPr>
            <a:picLocks noChangeAspect="1"/>
          </p:cNvPicPr>
          <p:nvPr/>
        </p:nvPicPr>
        <p:blipFill>
          <a:blip r:embed="rId5"/>
          <a:stretch>
            <a:fillRect/>
          </a:stretch>
        </p:blipFill>
        <p:spPr>
          <a:xfrm>
            <a:off x="7074261" y="1562100"/>
            <a:ext cx="4858428" cy="4734586"/>
          </a:xfrm>
          <a:prstGeom prst="rect">
            <a:avLst/>
          </a:prstGeom>
        </p:spPr>
      </p:pic>
    </p:spTree>
    <p:extLst>
      <p:ext uri="{BB962C8B-B14F-4D97-AF65-F5344CB8AC3E}">
        <p14:creationId xmlns:p14="http://schemas.microsoft.com/office/powerpoint/2010/main" val="17242375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default action </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3971628" y="2347761"/>
            <a:ext cx="4248743" cy="2162477"/>
          </a:xfrm>
          <a:prstGeom prst="rect">
            <a:avLst/>
          </a:prstGeom>
        </p:spPr>
      </p:pic>
      <p:sp>
        <p:nvSpPr>
          <p:cNvPr id="7" name="Rectangle 6"/>
          <p:cNvSpPr/>
          <p:nvPr/>
        </p:nvSpPr>
        <p:spPr>
          <a:xfrm>
            <a:off x="7225932" y="5848588"/>
            <a:ext cx="1092222" cy="369332"/>
          </a:xfrm>
          <a:prstGeom prst="rect">
            <a:avLst/>
          </a:prstGeom>
        </p:spPr>
        <p:txBody>
          <a:bodyPr wrap="none">
            <a:spAutoFit/>
          </a:bodyPr>
          <a:lstStyle/>
          <a:p>
            <a:r>
              <a:rPr lang="en-US" dirty="0"/>
              <a:t>Pick </a:t>
            </a:r>
            <a:r>
              <a:rPr lang="en-US" dirty="0" smtClean="0"/>
              <a:t>YES?</a:t>
            </a:r>
            <a:endParaRPr lang="en-US" dirty="0"/>
          </a:p>
        </p:txBody>
      </p:sp>
      <p:sp>
        <p:nvSpPr>
          <p:cNvPr id="2" name="Rectangle 1"/>
          <p:cNvSpPr/>
          <p:nvPr/>
        </p:nvSpPr>
        <p:spPr>
          <a:xfrm>
            <a:off x="7225932" y="6369335"/>
            <a:ext cx="3172985" cy="369332"/>
          </a:xfrm>
          <a:prstGeom prst="rect">
            <a:avLst/>
          </a:prstGeom>
        </p:spPr>
        <p:txBody>
          <a:bodyPr wrap="none">
            <a:spAutoFit/>
          </a:bodyPr>
          <a:lstStyle/>
          <a:p>
            <a:r>
              <a:rPr lang="en-US" dirty="0"/>
              <a:t>Read the links for the answer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198718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65612" y="2504895"/>
            <a:ext cx="5858693" cy="2572109"/>
          </a:xfrm>
          <a:prstGeom prst="rect">
            <a:avLst/>
          </a:prstGeom>
        </p:spPr>
      </p:pic>
    </p:spTree>
    <p:extLst>
      <p:ext uri="{BB962C8B-B14F-4D97-AF65-F5344CB8AC3E}">
        <p14:creationId xmlns:p14="http://schemas.microsoft.com/office/powerpoint/2010/main" val="42365101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QUESTION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247627" y="2966973"/>
            <a:ext cx="5696745" cy="924054"/>
          </a:xfrm>
          <a:prstGeom prst="rect">
            <a:avLst/>
          </a:prstGeom>
        </p:spPr>
      </p:pic>
    </p:spTree>
    <p:extLst>
      <p:ext uri="{BB962C8B-B14F-4D97-AF65-F5344CB8AC3E}">
        <p14:creationId xmlns:p14="http://schemas.microsoft.com/office/powerpoint/2010/main" val="12183797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09850" y="2209800"/>
            <a:ext cx="2228922" cy="2476580"/>
          </a:xfrm>
          <a:prstGeom prst="rect">
            <a:avLst/>
          </a:prstGeom>
        </p:spPr>
      </p:pic>
      <p:sp>
        <p:nvSpPr>
          <p:cNvPr id="5" name="Rectangle 4"/>
          <p:cNvSpPr/>
          <p:nvPr/>
        </p:nvSpPr>
        <p:spPr>
          <a:xfrm>
            <a:off x="6543042" y="4317048"/>
            <a:ext cx="2095895" cy="369332"/>
          </a:xfrm>
          <a:prstGeom prst="rect">
            <a:avLst/>
          </a:prstGeom>
        </p:spPr>
        <p:txBody>
          <a:bodyPr wrap="none">
            <a:spAutoFit/>
          </a:bodyPr>
          <a:lstStyle/>
          <a:p>
            <a:r>
              <a:rPr lang="en-US" b="1" dirty="0"/>
              <a:t>!! What </a:t>
            </a:r>
            <a:r>
              <a:rPr lang="en-US" b="1" dirty="0" smtClean="0"/>
              <a:t>to expect??</a:t>
            </a:r>
            <a:endParaRPr lang="en-US" b="1" dirty="0"/>
          </a:p>
        </p:txBody>
      </p:sp>
    </p:spTree>
    <p:extLst>
      <p:ext uri="{BB962C8B-B14F-4D97-AF65-F5344CB8AC3E}">
        <p14:creationId xmlns:p14="http://schemas.microsoft.com/office/powerpoint/2010/main" val="3920172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is No.    Always!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72733" y="2966972"/>
            <a:ext cx="6371640" cy="1033527"/>
          </a:xfrm>
          <a:prstGeom prst="rect">
            <a:avLst/>
          </a:prstGeom>
        </p:spPr>
      </p:pic>
    </p:spTree>
    <p:extLst>
      <p:ext uri="{BB962C8B-B14F-4D97-AF65-F5344CB8AC3E}">
        <p14:creationId xmlns:p14="http://schemas.microsoft.com/office/powerpoint/2010/main" val="36717736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OPTIONS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8161" y="1766615"/>
            <a:ext cx="5896798" cy="3896269"/>
          </a:xfrm>
          <a:prstGeom prst="rect">
            <a:avLst/>
          </a:prstGeom>
        </p:spPr>
      </p:pic>
      <p:sp>
        <p:nvSpPr>
          <p:cNvPr id="5" name="Rectangle 4"/>
          <p:cNvSpPr/>
          <p:nvPr/>
        </p:nvSpPr>
        <p:spPr>
          <a:xfrm>
            <a:off x="7899694" y="4114800"/>
            <a:ext cx="3281668" cy="646331"/>
          </a:xfrm>
          <a:prstGeom prst="rect">
            <a:avLst/>
          </a:prstGeom>
        </p:spPr>
        <p:txBody>
          <a:bodyPr wrap="none">
            <a:spAutoFit/>
          </a:bodyPr>
          <a:lstStyle/>
          <a:p>
            <a:r>
              <a:rPr lang="en-US" sz="3600" dirty="0" smtClean="0"/>
              <a:t>OR Every </a:t>
            </a:r>
            <a:r>
              <a:rPr lang="en-US" sz="3600" dirty="0"/>
              <a:t>corner</a:t>
            </a:r>
          </a:p>
        </p:txBody>
      </p:sp>
      <p:sp>
        <p:nvSpPr>
          <p:cNvPr id="6" name="Rectangle 5"/>
          <p:cNvSpPr/>
          <p:nvPr/>
        </p:nvSpPr>
        <p:spPr>
          <a:xfrm>
            <a:off x="198161" y="6113498"/>
            <a:ext cx="6096000" cy="369332"/>
          </a:xfrm>
          <a:prstGeom prst="rect">
            <a:avLst/>
          </a:prstGeom>
        </p:spPr>
        <p:txBody>
          <a:bodyPr>
            <a:spAutoFit/>
          </a:bodyPr>
          <a:lstStyle/>
          <a:p>
            <a:r>
              <a:rPr lang="en-US" b="1" dirty="0" smtClean="0"/>
              <a:t>sometimes </a:t>
            </a:r>
            <a:r>
              <a:rPr lang="en-US" b="1" dirty="0"/>
              <a:t>we can see the </a:t>
            </a:r>
            <a:r>
              <a:rPr lang="en-US" b="1" dirty="0" smtClean="0"/>
              <a:t>answer. .No need to calculate</a:t>
            </a:r>
            <a:endParaRPr lang="en-US" b="1" dirty="0"/>
          </a:p>
        </p:txBody>
      </p:sp>
    </p:spTree>
    <p:extLst>
      <p:ext uri="{BB962C8B-B14F-4D97-AF65-F5344CB8AC3E}">
        <p14:creationId xmlns:p14="http://schemas.microsoft.com/office/powerpoint/2010/main" val="31431376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a:t>
            </a:r>
            <a:endParaRPr lang="en-US" dirty="0"/>
          </a:p>
        </p:txBody>
      </p:sp>
      <p:sp>
        <p:nvSpPr>
          <p:cNvPr id="3" name="Content Placeholder 2"/>
          <p:cNvSpPr>
            <a:spLocks noGrp="1"/>
          </p:cNvSpPr>
          <p:nvPr>
            <p:ph idx="1"/>
          </p:nvPr>
        </p:nvSpPr>
        <p:spPr/>
        <p:txBody>
          <a:bodyPr/>
          <a:lstStyle/>
          <a:p>
            <a:r>
              <a:rPr lang="en-US" dirty="0" smtClean="0"/>
              <a:t>Start with default action.  Choose wisely! </a:t>
            </a:r>
          </a:p>
          <a:p>
            <a:endParaRPr lang="en-US" dirty="0"/>
          </a:p>
          <a:p>
            <a:r>
              <a:rPr lang="en-US" dirty="0" smtClean="0"/>
              <a:t>Don’t have default action? No need for statistical inference!</a:t>
            </a:r>
            <a:endParaRPr lang="en-US" dirty="0"/>
          </a:p>
        </p:txBody>
      </p:sp>
    </p:spTree>
    <p:extLst>
      <p:ext uri="{BB962C8B-B14F-4D97-AF65-F5344CB8AC3E}">
        <p14:creationId xmlns:p14="http://schemas.microsoft.com/office/powerpoint/2010/main" val="23733809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1013" y="1792936"/>
            <a:ext cx="6611273" cy="1771897"/>
          </a:xfrm>
          <a:prstGeom prst="rect">
            <a:avLst/>
          </a:prstGeom>
        </p:spPr>
      </p:pic>
      <p:pic>
        <p:nvPicPr>
          <p:cNvPr id="5" name="Picture 4"/>
          <p:cNvPicPr>
            <a:picLocks noChangeAspect="1"/>
          </p:cNvPicPr>
          <p:nvPr/>
        </p:nvPicPr>
        <p:blipFill>
          <a:blip r:embed="rId4"/>
          <a:stretch>
            <a:fillRect/>
          </a:stretch>
        </p:blipFill>
        <p:spPr>
          <a:xfrm>
            <a:off x="371013" y="3960180"/>
            <a:ext cx="6420746" cy="2257740"/>
          </a:xfrm>
          <a:prstGeom prst="rect">
            <a:avLst/>
          </a:prstGeom>
        </p:spPr>
      </p:pic>
    </p:spTree>
    <p:extLst>
      <p:ext uri="{BB962C8B-B14F-4D97-AF65-F5344CB8AC3E}">
        <p14:creationId xmlns:p14="http://schemas.microsoft.com/office/powerpoint/2010/main" val="14389566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3 SCARY GAMES #54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246" y="3018613"/>
            <a:ext cx="5687658" cy="319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719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scene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05249" y="2306760"/>
            <a:ext cx="2748229" cy="3741978"/>
          </a:xfrm>
          <a:prstGeom prst="rect">
            <a:avLst/>
          </a:prstGeom>
        </p:spPr>
      </p:pic>
    </p:spTree>
    <p:extLst>
      <p:ext uri="{BB962C8B-B14F-4D97-AF65-F5344CB8AC3E}">
        <p14:creationId xmlns:p14="http://schemas.microsoft.com/office/powerpoint/2010/main" val="3363070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552092" y="2841360"/>
            <a:ext cx="3375275" cy="2378432"/>
          </a:xfrm>
          <a:prstGeom prst="rect">
            <a:avLst/>
          </a:prstGeom>
        </p:spPr>
      </p:pic>
    </p:spTree>
    <p:extLst>
      <p:ext uri="{BB962C8B-B14F-4D97-AF65-F5344CB8AC3E}">
        <p14:creationId xmlns:p14="http://schemas.microsoft.com/office/powerpoint/2010/main" val="1309587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55049" y="2400300"/>
            <a:ext cx="6146230" cy="1685998"/>
          </a:xfrm>
          <a:prstGeom prst="rect">
            <a:avLst/>
          </a:prstGeom>
        </p:spPr>
      </p:pic>
    </p:spTree>
    <p:extLst>
      <p:ext uri="{BB962C8B-B14F-4D97-AF65-F5344CB8AC3E}">
        <p14:creationId xmlns:p14="http://schemas.microsoft.com/office/powerpoint/2010/main" val="39992446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Describe the null </a:t>
            </a:r>
            <a:r>
              <a:rPr lang="en-US" b="1" dirty="0" smtClean="0"/>
              <a:t>world</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smtClean="0"/>
              <a:t>Answer is </a:t>
            </a:r>
            <a:r>
              <a:rPr lang="en-US" dirty="0" err="1" smtClean="0"/>
              <a:t>pvalue</a:t>
            </a:r>
            <a:r>
              <a:rPr lang="en-US" dirty="0" smtClean="0"/>
              <a:t> </a:t>
            </a:r>
            <a:endParaRPr lang="en-US" dirty="0"/>
          </a:p>
        </p:txBody>
      </p:sp>
      <p:pic>
        <p:nvPicPr>
          <p:cNvPr id="4" name="Picture 3"/>
          <p:cNvPicPr>
            <a:picLocks noChangeAspect="1"/>
          </p:cNvPicPr>
          <p:nvPr/>
        </p:nvPicPr>
        <p:blipFill>
          <a:blip r:embed="rId3"/>
          <a:stretch>
            <a:fillRect/>
          </a:stretch>
        </p:blipFill>
        <p:spPr>
          <a:xfrm>
            <a:off x="1096557" y="3472900"/>
            <a:ext cx="9996803" cy="1283800"/>
          </a:xfrm>
          <a:prstGeom prst="rect">
            <a:avLst/>
          </a:prstGeom>
        </p:spPr>
      </p:pic>
    </p:spTree>
    <p:extLst>
      <p:ext uri="{BB962C8B-B14F-4D97-AF65-F5344CB8AC3E}">
        <p14:creationId xmlns:p14="http://schemas.microsoft.com/office/powerpoint/2010/main" val="572124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monster</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202919" y="1960080"/>
            <a:ext cx="4386263" cy="2924175"/>
          </a:xfrm>
          <a:prstGeom prst="rect">
            <a:avLst/>
          </a:prstGeom>
        </p:spPr>
      </p:pic>
      <p:pic>
        <p:nvPicPr>
          <p:cNvPr id="7" name="Picture 6"/>
          <p:cNvPicPr>
            <a:picLocks noChangeAspect="1"/>
          </p:cNvPicPr>
          <p:nvPr/>
        </p:nvPicPr>
        <p:blipFill>
          <a:blip r:embed="rId4"/>
          <a:stretch>
            <a:fillRect/>
          </a:stretch>
        </p:blipFill>
        <p:spPr>
          <a:xfrm>
            <a:off x="1096557" y="5286214"/>
            <a:ext cx="9996803" cy="1283800"/>
          </a:xfrm>
          <a:prstGeom prst="rect">
            <a:avLst/>
          </a:prstGeom>
        </p:spPr>
      </p:pic>
      <p:pic>
        <p:nvPicPr>
          <p:cNvPr id="8" name="Picture 7"/>
          <p:cNvPicPr>
            <a:picLocks noChangeAspect="1"/>
          </p:cNvPicPr>
          <p:nvPr/>
        </p:nvPicPr>
        <p:blipFill>
          <a:blip r:embed="rId5"/>
          <a:stretch>
            <a:fillRect/>
          </a:stretch>
        </p:blipFill>
        <p:spPr>
          <a:xfrm>
            <a:off x="8001000" y="2022172"/>
            <a:ext cx="2138628" cy="2911948"/>
          </a:xfrm>
          <a:prstGeom prst="rect">
            <a:avLst/>
          </a:prstGeom>
        </p:spPr>
      </p:pic>
    </p:spTree>
    <p:extLst>
      <p:ext uri="{BB962C8B-B14F-4D97-AF65-F5344CB8AC3E}">
        <p14:creationId xmlns:p14="http://schemas.microsoft.com/office/powerpoint/2010/main" val="42415685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Living alone</a:t>
            </a:r>
            <a:endParaRPr lang="en-US" dirty="0"/>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1096557" y="5286214"/>
            <a:ext cx="9996803" cy="1283800"/>
          </a:xfrm>
          <a:prstGeom prst="rect">
            <a:avLst/>
          </a:prstGeom>
        </p:spPr>
      </p:pic>
      <p:pic>
        <p:nvPicPr>
          <p:cNvPr id="8" name="Picture 7"/>
          <p:cNvPicPr>
            <a:picLocks noChangeAspect="1"/>
          </p:cNvPicPr>
          <p:nvPr/>
        </p:nvPicPr>
        <p:blipFill>
          <a:blip r:embed="rId4"/>
          <a:stretch>
            <a:fillRect/>
          </a:stretch>
        </p:blipFill>
        <p:spPr>
          <a:xfrm>
            <a:off x="8001000" y="2022172"/>
            <a:ext cx="2138628" cy="2911948"/>
          </a:xfrm>
          <a:prstGeom prst="rect">
            <a:avLst/>
          </a:prstGeom>
        </p:spPr>
      </p:pic>
      <p:pic>
        <p:nvPicPr>
          <p:cNvPr id="9" name="Picture 2" descr="Neighbours from Hell Compilation on Ste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899" y="2061002"/>
            <a:ext cx="5241925" cy="300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7795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buNone/>
            </a:pPr>
            <a:r>
              <a:rPr lang="en-US" i="1" dirty="0" smtClean="0"/>
              <a:t>“</a:t>
            </a:r>
            <a:r>
              <a:rPr lang="en-US" i="1" dirty="0"/>
              <a:t>If I’m living in </a:t>
            </a:r>
            <a:r>
              <a:rPr lang="en-US" i="1" dirty="0" smtClean="0"/>
              <a:t>my</a:t>
            </a:r>
            <a:r>
              <a:rPr lang="en-US" i="1" dirty="0"/>
              <a:t> </a:t>
            </a:r>
            <a:r>
              <a:rPr lang="en-US" i="1" dirty="0">
                <a:hlinkClick r:id="rId2"/>
              </a:rPr>
              <a:t>default </a:t>
            </a:r>
            <a:r>
              <a:rPr lang="en-US" i="1" dirty="0" smtClean="0">
                <a:hlinkClick r:id="rId2"/>
              </a:rPr>
              <a:t>action</a:t>
            </a:r>
            <a:r>
              <a:rPr lang="en-US" i="1" dirty="0" smtClean="0"/>
              <a:t> world, </a:t>
            </a:r>
            <a:r>
              <a:rPr lang="en-US" i="1" dirty="0"/>
              <a:t>how </a:t>
            </a:r>
            <a:r>
              <a:rPr lang="en-US" i="1" dirty="0" smtClean="0"/>
              <a:t>surprising </a:t>
            </a:r>
            <a:r>
              <a:rPr lang="en-US" i="1" dirty="0"/>
              <a:t>is my evidence</a:t>
            </a:r>
            <a:r>
              <a:rPr lang="en-US" i="1" dirty="0" smtClean="0"/>
              <a:t>?”</a:t>
            </a:r>
          </a:p>
          <a:p>
            <a:endParaRPr lang="en-US" i="1" dirty="0" smtClean="0"/>
          </a:p>
          <a:p>
            <a:pPr marL="0" indent="0">
              <a:buNone/>
            </a:pPr>
            <a:endParaRPr lang="en-US" dirty="0"/>
          </a:p>
          <a:p>
            <a:pPr marL="0" indent="0">
              <a:buNone/>
            </a:pPr>
            <a:r>
              <a:rPr lang="en-US" dirty="0"/>
              <a:t> </a:t>
            </a:r>
            <a:r>
              <a:rPr lang="en-US" dirty="0" smtClean="0"/>
              <a:t>p-value low enough </a:t>
            </a:r>
            <a:r>
              <a:rPr lang="en-US" dirty="0" smtClean="0">
                <a:sym typeface="Wingdings" panose="05000000000000000000" pitchFamily="2" charset="2"/>
              </a:rPr>
              <a:t></a:t>
            </a:r>
            <a:r>
              <a:rPr lang="en-US" dirty="0" smtClean="0"/>
              <a:t> change </a:t>
            </a:r>
            <a:r>
              <a:rPr lang="en-US" dirty="0"/>
              <a:t>my </a:t>
            </a:r>
            <a:r>
              <a:rPr lang="en-US" dirty="0" smtClean="0"/>
              <a:t>mind</a:t>
            </a:r>
            <a:endParaRPr lang="en-US" dirty="0"/>
          </a:p>
        </p:txBody>
      </p:sp>
    </p:spTree>
    <p:extLst>
      <p:ext uri="{BB962C8B-B14F-4D97-AF65-F5344CB8AC3E}">
        <p14:creationId xmlns:p14="http://schemas.microsoft.com/office/powerpoint/2010/main" val="1048061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which is small enough?</a:t>
            </a:r>
            <a:endParaRPr lang="en-US" dirty="0"/>
          </a:p>
        </p:txBody>
      </p:sp>
      <p:sp>
        <p:nvSpPr>
          <p:cNvPr id="3" name="Content Placeholder 2"/>
          <p:cNvSpPr>
            <a:spLocks noGrp="1"/>
          </p:cNvSpPr>
          <p:nvPr>
            <p:ph idx="1"/>
          </p:nvPr>
        </p:nvSpPr>
        <p:spPr/>
        <p:txBody>
          <a:bodyPr/>
          <a:lstStyle/>
          <a:p>
            <a:r>
              <a:rPr lang="en-US" dirty="0" smtClean="0"/>
              <a:t>0.06</a:t>
            </a:r>
          </a:p>
          <a:p>
            <a:r>
              <a:rPr lang="en-US" dirty="0" smtClean="0"/>
              <a:t>0.04</a:t>
            </a:r>
          </a:p>
          <a:p>
            <a:r>
              <a:rPr lang="en-US" dirty="0" smtClean="0"/>
              <a:t>0.01</a:t>
            </a:r>
          </a:p>
          <a:p>
            <a:r>
              <a:rPr lang="en-US" dirty="0" smtClean="0"/>
              <a:t>0.00001 </a:t>
            </a:r>
          </a:p>
          <a:p>
            <a:endParaRPr lang="en-US" dirty="0"/>
          </a:p>
          <a:p>
            <a:endParaRPr lang="en-US" dirty="0"/>
          </a:p>
        </p:txBody>
      </p:sp>
      <p:pic>
        <p:nvPicPr>
          <p:cNvPr id="8194" name="Picture 2" descr="references معنى - موسوع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000249"/>
            <a:ext cx="7858125"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5618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وصلني || الجمعية المصرية لحماية حقوق الحيوان فى مصر || طب بيطرى || 16 ش طه  حسين الزمالك, القاهرة || 02-27355491 || 02-27370849 || 02377090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349" y="2011680"/>
            <a:ext cx="4692318" cy="469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3418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the decision for threshold in advance!!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360435"/>
            <a:ext cx="3951082" cy="4076229"/>
          </a:xfrm>
          <a:prstGeom prst="rect">
            <a:avLst/>
          </a:prstGeom>
        </p:spPr>
      </p:pic>
      <p:pic>
        <p:nvPicPr>
          <p:cNvPr id="5" name="Picture 4"/>
          <p:cNvPicPr>
            <a:picLocks noChangeAspect="1"/>
          </p:cNvPicPr>
          <p:nvPr/>
        </p:nvPicPr>
        <p:blipFill>
          <a:blip r:embed="rId3"/>
          <a:stretch>
            <a:fillRect/>
          </a:stretch>
        </p:blipFill>
        <p:spPr>
          <a:xfrm>
            <a:off x="6094959" y="2679286"/>
            <a:ext cx="5252252" cy="3438525"/>
          </a:xfrm>
          <a:prstGeom prst="rect">
            <a:avLst/>
          </a:prstGeom>
        </p:spPr>
      </p:pic>
    </p:spTree>
    <p:extLst>
      <p:ext uri="{BB962C8B-B14F-4D97-AF65-F5344CB8AC3E}">
        <p14:creationId xmlns:p14="http://schemas.microsoft.com/office/powerpoint/2010/main" val="33292054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0.05 threshold</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5% of times. </a:t>
            </a:r>
            <a:r>
              <a:rPr lang="en-US" b="1" dirty="0" smtClean="0"/>
              <a:t>Wrongly change </a:t>
            </a:r>
            <a:r>
              <a:rPr lang="en-US" b="1" dirty="0" err="1" smtClean="0"/>
              <a:t>ur</a:t>
            </a:r>
            <a:r>
              <a:rPr lang="en-US" b="1" dirty="0" smtClean="0"/>
              <a:t> mind                                      </a:t>
            </a:r>
            <a:r>
              <a:rPr lang="en-US" b="1" dirty="0" smtClean="0">
                <a:solidFill>
                  <a:srgbClr val="FF0000"/>
                </a:solidFill>
              </a:rPr>
              <a:t>FALSE POSITIVE</a:t>
            </a:r>
            <a:endParaRPr lang="en-US" b="1" dirty="0">
              <a:solidFill>
                <a:srgbClr val="FF0000"/>
              </a:solidFill>
            </a:endParaRPr>
          </a:p>
        </p:txBody>
      </p:sp>
      <p:pic>
        <p:nvPicPr>
          <p:cNvPr id="6" name="Picture 5"/>
          <p:cNvPicPr>
            <a:picLocks noChangeAspect="1"/>
          </p:cNvPicPr>
          <p:nvPr/>
        </p:nvPicPr>
        <p:blipFill>
          <a:blip r:embed="rId2"/>
          <a:stretch>
            <a:fillRect/>
          </a:stretch>
        </p:blipFill>
        <p:spPr>
          <a:xfrm>
            <a:off x="1202919" y="2418478"/>
            <a:ext cx="3068432" cy="2162211"/>
          </a:xfrm>
          <a:prstGeom prst="rect">
            <a:avLst/>
          </a:prstGeom>
        </p:spPr>
      </p:pic>
      <p:sp>
        <p:nvSpPr>
          <p:cNvPr id="7" name="Right Arrow 6"/>
          <p:cNvSpPr/>
          <p:nvPr/>
        </p:nvSpPr>
        <p:spPr>
          <a:xfrm>
            <a:off x="5380584" y="3090008"/>
            <a:ext cx="1428750" cy="819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7932766" y="2477375"/>
            <a:ext cx="2695512" cy="2103314"/>
          </a:xfrm>
          <a:prstGeom prst="rect">
            <a:avLst/>
          </a:prstGeom>
        </p:spPr>
      </p:pic>
    </p:spTree>
    <p:extLst>
      <p:ext uri="{BB962C8B-B14F-4D97-AF65-F5344CB8AC3E}">
        <p14:creationId xmlns:p14="http://schemas.microsoft.com/office/powerpoint/2010/main" val="16554032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0.05 threshold</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5% of times. U will decide they’re different. </a:t>
            </a:r>
            <a:r>
              <a:rPr lang="en-US" b="1" dirty="0" smtClean="0"/>
              <a:t>[while they are not different]</a:t>
            </a:r>
          </a:p>
          <a:p>
            <a:r>
              <a:rPr lang="en-US" b="1" dirty="0" smtClean="0">
                <a:solidFill>
                  <a:srgbClr val="FF0000"/>
                </a:solidFill>
              </a:rPr>
              <a:t>FALSE POSITIVE</a:t>
            </a:r>
            <a:endParaRPr lang="en-US" b="1" dirty="0">
              <a:solidFill>
                <a:srgbClr val="FF0000"/>
              </a:solidFill>
            </a:endParaRPr>
          </a:p>
        </p:txBody>
      </p:sp>
      <p:pic>
        <p:nvPicPr>
          <p:cNvPr id="5" name="Picture 4"/>
          <p:cNvPicPr>
            <a:picLocks noChangeAspect="1"/>
          </p:cNvPicPr>
          <p:nvPr/>
        </p:nvPicPr>
        <p:blipFill>
          <a:blip r:embed="rId3"/>
          <a:stretch>
            <a:fillRect/>
          </a:stretch>
        </p:blipFill>
        <p:spPr>
          <a:xfrm>
            <a:off x="1455636" y="2204827"/>
            <a:ext cx="9278645" cy="3019846"/>
          </a:xfrm>
          <a:prstGeom prst="rect">
            <a:avLst/>
          </a:prstGeom>
        </p:spPr>
      </p:pic>
      <p:sp>
        <p:nvSpPr>
          <p:cNvPr id="6" name="Rectangle 5"/>
          <p:cNvSpPr/>
          <p:nvPr/>
        </p:nvSpPr>
        <p:spPr>
          <a:xfrm>
            <a:off x="6265891" y="1423604"/>
            <a:ext cx="2925481" cy="369332"/>
          </a:xfrm>
          <a:prstGeom prst="rect">
            <a:avLst/>
          </a:prstGeom>
        </p:spPr>
        <p:txBody>
          <a:bodyPr wrap="none">
            <a:spAutoFit/>
          </a:bodyPr>
          <a:lstStyle/>
          <a:p>
            <a:r>
              <a:rPr lang="en-US" b="1" dirty="0">
                <a:solidFill>
                  <a:srgbClr val="FF0000"/>
                </a:solidFill>
              </a:rPr>
              <a:t>What’s the null hypothesis?</a:t>
            </a:r>
          </a:p>
        </p:txBody>
      </p:sp>
    </p:spTree>
    <p:extLst>
      <p:ext uri="{BB962C8B-B14F-4D97-AF65-F5344CB8AC3E}">
        <p14:creationId xmlns:p14="http://schemas.microsoft.com/office/powerpoint/2010/main" val="1756210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12235" y="609600"/>
            <a:ext cx="5925377" cy="3677163"/>
          </a:xfrm>
          <a:prstGeom prst="rect">
            <a:avLst/>
          </a:prstGeom>
        </p:spPr>
      </p:pic>
      <p:pic>
        <p:nvPicPr>
          <p:cNvPr id="5" name="Picture 4"/>
          <p:cNvPicPr>
            <a:picLocks noChangeAspect="1"/>
          </p:cNvPicPr>
          <p:nvPr/>
        </p:nvPicPr>
        <p:blipFill>
          <a:blip r:embed="rId4"/>
          <a:stretch>
            <a:fillRect/>
          </a:stretch>
        </p:blipFill>
        <p:spPr>
          <a:xfrm>
            <a:off x="3131340" y="4439162"/>
            <a:ext cx="5487166" cy="2038635"/>
          </a:xfrm>
          <a:prstGeom prst="rect">
            <a:avLst/>
          </a:prstGeom>
        </p:spPr>
      </p:pic>
    </p:spTree>
    <p:extLst>
      <p:ext uri="{BB962C8B-B14F-4D97-AF65-F5344CB8AC3E}">
        <p14:creationId xmlns:p14="http://schemas.microsoft.com/office/powerpoint/2010/main" val="7299271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drug!</a:t>
            </a:r>
            <a:endParaRPr lang="en-US" dirty="0"/>
          </a:p>
        </p:txBody>
      </p:sp>
      <p:sp>
        <p:nvSpPr>
          <p:cNvPr id="3" name="Content Placeholder 2"/>
          <p:cNvSpPr>
            <a:spLocks noGrp="1"/>
          </p:cNvSpPr>
          <p:nvPr>
            <p:ph idx="1"/>
          </p:nvPr>
        </p:nvSpPr>
        <p:spPr/>
        <p:txBody>
          <a:bodyPr/>
          <a:lstStyle/>
          <a:p>
            <a:r>
              <a:rPr lang="en-US" dirty="0" smtClean="0"/>
              <a:t>0.01 threshold  </a:t>
            </a:r>
          </a:p>
          <a:p>
            <a:r>
              <a:rPr lang="en-US" dirty="0" smtClean="0"/>
              <a:t>  1 False positive every 100 experiments</a:t>
            </a:r>
            <a:endParaRPr lang="en-US" dirty="0"/>
          </a:p>
        </p:txBody>
      </p:sp>
      <p:pic>
        <p:nvPicPr>
          <p:cNvPr id="4" name="Picture 3"/>
          <p:cNvPicPr>
            <a:picLocks noChangeAspect="1"/>
          </p:cNvPicPr>
          <p:nvPr/>
        </p:nvPicPr>
        <p:blipFill>
          <a:blip r:embed="rId3"/>
          <a:stretch>
            <a:fillRect/>
          </a:stretch>
        </p:blipFill>
        <p:spPr>
          <a:xfrm>
            <a:off x="1579479" y="3140916"/>
            <a:ext cx="9030960" cy="3077004"/>
          </a:xfrm>
          <a:prstGeom prst="rect">
            <a:avLst/>
          </a:prstGeom>
        </p:spPr>
      </p:pic>
    </p:spTree>
    <p:extLst>
      <p:ext uri="{BB962C8B-B14F-4D97-AF65-F5344CB8AC3E}">
        <p14:creationId xmlns:p14="http://schemas.microsoft.com/office/powerpoint/2010/main" val="1326205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9488" y="287704"/>
            <a:ext cx="9784080" cy="1508760"/>
          </a:xfrm>
        </p:spPr>
        <p:txBody>
          <a:bodyPr/>
          <a:lstStyle/>
          <a:p>
            <a:r>
              <a:rPr lang="en-US" dirty="0"/>
              <a:t>Ice cream arrival on </a:t>
            </a:r>
            <a:r>
              <a:rPr lang="en-US" dirty="0" smtClean="0"/>
              <a:t>time</a:t>
            </a:r>
            <a:endParaRPr lang="en-US" dirty="0"/>
          </a:p>
        </p:txBody>
      </p:sp>
      <p:sp>
        <p:nvSpPr>
          <p:cNvPr id="3" name="Content Placeholder 2"/>
          <p:cNvSpPr>
            <a:spLocks noGrp="1"/>
          </p:cNvSpPr>
          <p:nvPr>
            <p:ph idx="1"/>
          </p:nvPr>
        </p:nvSpPr>
        <p:spPr/>
        <p:txBody>
          <a:bodyPr>
            <a:normAutofit fontScale="92500" lnSpcReduction="10000"/>
          </a:bodyPr>
          <a:lstStyle/>
          <a:p>
            <a:r>
              <a:rPr lang="en-US" dirty="0"/>
              <a:t>0.2 threshold</a:t>
            </a:r>
            <a:endParaRPr lang="en-US" dirty="0" smtClean="0"/>
          </a:p>
          <a:p>
            <a:r>
              <a:rPr lang="en-US" dirty="0" smtClean="0"/>
              <a:t>20 </a:t>
            </a:r>
            <a:r>
              <a:rPr lang="en-US" dirty="0"/>
              <a:t>False positive every 100 </a:t>
            </a:r>
            <a:r>
              <a:rPr lang="en-US" dirty="0" smtClean="0"/>
              <a:t>experiments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20% of times. </a:t>
            </a:r>
            <a:r>
              <a:rPr lang="en-US" b="1" dirty="0" smtClean="0"/>
              <a:t>Wrongly change </a:t>
            </a:r>
            <a:r>
              <a:rPr lang="en-US" b="1" dirty="0" err="1" smtClean="0"/>
              <a:t>ur</a:t>
            </a:r>
            <a:r>
              <a:rPr lang="en-US" b="1" dirty="0" smtClean="0"/>
              <a:t> mind                                      </a:t>
            </a:r>
            <a:r>
              <a:rPr lang="en-US" b="1" dirty="0" smtClean="0">
                <a:solidFill>
                  <a:srgbClr val="FF0000"/>
                </a:solidFill>
              </a:rPr>
              <a:t>FALSE POSITIVE</a:t>
            </a:r>
            <a:endParaRPr lang="en-US" b="1" dirty="0">
              <a:solidFill>
                <a:srgbClr val="FF0000"/>
              </a:solidFill>
            </a:endParaRPr>
          </a:p>
        </p:txBody>
      </p:sp>
      <p:pic>
        <p:nvPicPr>
          <p:cNvPr id="6" name="Picture 5"/>
          <p:cNvPicPr>
            <a:picLocks noChangeAspect="1"/>
          </p:cNvPicPr>
          <p:nvPr/>
        </p:nvPicPr>
        <p:blipFill>
          <a:blip r:embed="rId2"/>
          <a:stretch>
            <a:fillRect/>
          </a:stretch>
        </p:blipFill>
        <p:spPr>
          <a:xfrm>
            <a:off x="1202919" y="3033694"/>
            <a:ext cx="3068432" cy="2162211"/>
          </a:xfrm>
          <a:prstGeom prst="rect">
            <a:avLst/>
          </a:prstGeom>
        </p:spPr>
      </p:pic>
      <p:sp>
        <p:nvSpPr>
          <p:cNvPr id="7" name="Right Arrow 6"/>
          <p:cNvSpPr/>
          <p:nvPr/>
        </p:nvSpPr>
        <p:spPr>
          <a:xfrm>
            <a:off x="5380584" y="3529032"/>
            <a:ext cx="1428750" cy="819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7918567" y="3033694"/>
            <a:ext cx="2695512" cy="2103314"/>
          </a:xfrm>
          <a:prstGeom prst="rect">
            <a:avLst/>
          </a:prstGeom>
        </p:spPr>
      </p:pic>
    </p:spTree>
    <p:extLst>
      <p:ext uri="{BB962C8B-B14F-4D97-AF65-F5344CB8AC3E}">
        <p14:creationId xmlns:p14="http://schemas.microsoft.com/office/powerpoint/2010/main" val="12775085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3562350" y="2771683"/>
            <a:ext cx="4315073" cy="1592192"/>
          </a:xfrm>
          <a:prstGeom prst="rect">
            <a:avLst/>
          </a:prstGeom>
        </p:spPr>
      </p:pic>
    </p:spTree>
    <p:extLst>
      <p:ext uri="{BB962C8B-B14F-4D97-AF65-F5344CB8AC3E}">
        <p14:creationId xmlns:p14="http://schemas.microsoft.com/office/powerpoint/2010/main" val="8744149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sided p value</a:t>
            </a:r>
            <a:endParaRPr lang="en-US" dirty="0"/>
          </a:p>
        </p:txBody>
      </p:sp>
      <p:sp>
        <p:nvSpPr>
          <p:cNvPr id="3" name="Content Placeholder 2"/>
          <p:cNvSpPr>
            <a:spLocks noGrp="1"/>
          </p:cNvSpPr>
          <p:nvPr>
            <p:ph idx="1"/>
          </p:nvPr>
        </p:nvSpPr>
        <p:spPr/>
        <p:txBody>
          <a:bodyPr/>
          <a:lstStyle/>
          <a:p>
            <a:endParaRPr lang="en-US"/>
          </a:p>
        </p:txBody>
      </p:sp>
      <p:pic>
        <p:nvPicPr>
          <p:cNvPr id="8" name="Picture 7"/>
          <p:cNvPicPr>
            <a:picLocks noChangeAspect="1"/>
          </p:cNvPicPr>
          <p:nvPr/>
        </p:nvPicPr>
        <p:blipFill>
          <a:blip r:embed="rId3"/>
          <a:stretch>
            <a:fillRect/>
          </a:stretch>
        </p:blipFill>
        <p:spPr>
          <a:xfrm>
            <a:off x="6094959" y="3951241"/>
            <a:ext cx="5792008" cy="1552792"/>
          </a:xfrm>
          <a:prstGeom prst="rect">
            <a:avLst/>
          </a:prstGeom>
        </p:spPr>
      </p:pic>
      <p:pic>
        <p:nvPicPr>
          <p:cNvPr id="9" name="Picture 8"/>
          <p:cNvPicPr>
            <a:picLocks noChangeAspect="1"/>
          </p:cNvPicPr>
          <p:nvPr/>
        </p:nvPicPr>
        <p:blipFill>
          <a:blip r:embed="rId4"/>
          <a:stretch>
            <a:fillRect/>
          </a:stretch>
        </p:blipFill>
        <p:spPr>
          <a:xfrm>
            <a:off x="6094959" y="5586547"/>
            <a:ext cx="5792008" cy="1076475"/>
          </a:xfrm>
          <a:prstGeom prst="rect">
            <a:avLst/>
          </a:prstGeom>
        </p:spPr>
      </p:pic>
      <p:sp>
        <p:nvSpPr>
          <p:cNvPr id="4" name="Rectangle 3"/>
          <p:cNvSpPr/>
          <p:nvPr/>
        </p:nvSpPr>
        <p:spPr>
          <a:xfrm>
            <a:off x="820724" y="2758909"/>
            <a:ext cx="4592924" cy="954107"/>
          </a:xfrm>
          <a:prstGeom prst="rect">
            <a:avLst/>
          </a:prstGeom>
        </p:spPr>
        <p:txBody>
          <a:bodyPr wrap="none">
            <a:spAutoFit/>
          </a:bodyPr>
          <a:lstStyle/>
          <a:p>
            <a:r>
              <a:rPr lang="en-US" sz="2800" dirty="0"/>
              <a:t>As extreme, or more extreme </a:t>
            </a:r>
            <a:endParaRPr lang="en-US" sz="2800" dirty="0" smtClean="0"/>
          </a:p>
          <a:p>
            <a:r>
              <a:rPr lang="en-US" sz="2800" dirty="0" smtClean="0"/>
              <a:t>as </a:t>
            </a:r>
            <a:r>
              <a:rPr lang="en-US" sz="2800" dirty="0"/>
              <a:t>the data</a:t>
            </a:r>
          </a:p>
        </p:txBody>
      </p:sp>
      <p:pic>
        <p:nvPicPr>
          <p:cNvPr id="10" name="Picture 9"/>
          <p:cNvPicPr>
            <a:picLocks noChangeAspect="1"/>
          </p:cNvPicPr>
          <p:nvPr/>
        </p:nvPicPr>
        <p:blipFill>
          <a:blip r:embed="rId5"/>
          <a:stretch>
            <a:fillRect/>
          </a:stretch>
        </p:blipFill>
        <p:spPr>
          <a:xfrm>
            <a:off x="3275020" y="3528523"/>
            <a:ext cx="2138628" cy="2911948"/>
          </a:xfrm>
          <a:prstGeom prst="rect">
            <a:avLst/>
          </a:prstGeom>
        </p:spPr>
      </p:pic>
    </p:spTree>
    <p:extLst>
      <p:ext uri="{BB962C8B-B14F-4D97-AF65-F5344CB8AC3E}">
        <p14:creationId xmlns:p14="http://schemas.microsoft.com/office/powerpoint/2010/main" val="37076138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9916909" cy="4677428"/>
          </a:xfrm>
          <a:prstGeom prst="rect">
            <a:avLst/>
          </a:prstGeom>
        </p:spPr>
      </p:pic>
    </p:spTree>
    <p:extLst>
      <p:ext uri="{BB962C8B-B14F-4D97-AF65-F5344CB8AC3E}">
        <p14:creationId xmlns:p14="http://schemas.microsoft.com/office/powerpoint/2010/main" val="19626773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094959" y="2011680"/>
            <a:ext cx="5725324" cy="4439270"/>
          </a:xfrm>
          <a:prstGeom prst="rect">
            <a:avLst/>
          </a:prstGeom>
        </p:spPr>
      </p:pic>
      <p:pic>
        <p:nvPicPr>
          <p:cNvPr id="5" name="Picture 4"/>
          <p:cNvPicPr>
            <a:picLocks noChangeAspect="1"/>
          </p:cNvPicPr>
          <p:nvPr/>
        </p:nvPicPr>
        <p:blipFill>
          <a:blip r:embed="rId4"/>
          <a:stretch>
            <a:fillRect/>
          </a:stretch>
        </p:blipFill>
        <p:spPr>
          <a:xfrm>
            <a:off x="0" y="2011680"/>
            <a:ext cx="2867299" cy="2129052"/>
          </a:xfrm>
          <a:prstGeom prst="rect">
            <a:avLst/>
          </a:prstGeom>
        </p:spPr>
      </p:pic>
      <p:pic>
        <p:nvPicPr>
          <p:cNvPr id="6" name="Picture 2" descr="دبل فرح | مجلة سيدتي"/>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342" y="4572000"/>
            <a:ext cx="3372158" cy="214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1329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094959" y="2011680"/>
            <a:ext cx="5725324" cy="4439270"/>
          </a:xfrm>
          <a:prstGeom prst="rect">
            <a:avLst/>
          </a:prstGeom>
        </p:spPr>
      </p:pic>
      <p:pic>
        <p:nvPicPr>
          <p:cNvPr id="7" name="Picture 6"/>
          <p:cNvPicPr>
            <a:picLocks noChangeAspect="1"/>
          </p:cNvPicPr>
          <p:nvPr/>
        </p:nvPicPr>
        <p:blipFill>
          <a:blip r:embed="rId4"/>
          <a:stretch>
            <a:fillRect/>
          </a:stretch>
        </p:blipFill>
        <p:spPr>
          <a:xfrm>
            <a:off x="369635" y="2011680"/>
            <a:ext cx="5250115" cy="3553321"/>
          </a:xfrm>
          <a:prstGeom prst="rect">
            <a:avLst/>
          </a:prstGeom>
        </p:spPr>
      </p:pic>
      <p:sp>
        <p:nvSpPr>
          <p:cNvPr id="8" name="Rectangle 7"/>
          <p:cNvSpPr/>
          <p:nvPr/>
        </p:nvSpPr>
        <p:spPr>
          <a:xfrm>
            <a:off x="1046374" y="6217920"/>
            <a:ext cx="1630575" cy="369332"/>
          </a:xfrm>
          <a:prstGeom prst="rect">
            <a:avLst/>
          </a:prstGeom>
        </p:spPr>
        <p:txBody>
          <a:bodyPr wrap="none">
            <a:spAutoFit/>
          </a:bodyPr>
          <a:lstStyle/>
          <a:p>
            <a:r>
              <a:rPr lang="en-US" b="1" dirty="0"/>
              <a:t>Equally as rare</a:t>
            </a:r>
          </a:p>
        </p:txBody>
      </p:sp>
    </p:spTree>
    <p:extLst>
      <p:ext uri="{BB962C8B-B14F-4D97-AF65-F5344CB8AC3E}">
        <p14:creationId xmlns:p14="http://schemas.microsoft.com/office/powerpoint/2010/main" val="4028129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add part3?</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5819345" y="2242831"/>
            <a:ext cx="6154009" cy="4391638"/>
          </a:xfrm>
          <a:prstGeom prst="rect">
            <a:avLst/>
          </a:prstGeom>
        </p:spPr>
      </p:pic>
      <p:pic>
        <p:nvPicPr>
          <p:cNvPr id="6" name="Picture 5"/>
          <p:cNvPicPr>
            <a:picLocks noChangeAspect="1"/>
          </p:cNvPicPr>
          <p:nvPr/>
        </p:nvPicPr>
        <p:blipFill>
          <a:blip r:embed="rId4"/>
          <a:stretch>
            <a:fillRect/>
          </a:stretch>
        </p:blipFill>
        <p:spPr>
          <a:xfrm>
            <a:off x="216564" y="2242831"/>
            <a:ext cx="5124450" cy="3677163"/>
          </a:xfrm>
          <a:prstGeom prst="rect">
            <a:avLst/>
          </a:prstGeom>
        </p:spPr>
      </p:pic>
      <p:sp>
        <p:nvSpPr>
          <p:cNvPr id="7" name="Rectangle 6"/>
          <p:cNvSpPr/>
          <p:nvPr/>
        </p:nvSpPr>
        <p:spPr>
          <a:xfrm>
            <a:off x="484551" y="6369889"/>
            <a:ext cx="3988592" cy="369332"/>
          </a:xfrm>
          <a:prstGeom prst="rect">
            <a:avLst/>
          </a:prstGeom>
        </p:spPr>
        <p:txBody>
          <a:bodyPr wrap="none">
            <a:spAutoFit/>
          </a:bodyPr>
          <a:lstStyle/>
          <a:p>
            <a:r>
              <a:rPr lang="en-US" b="1" dirty="0"/>
              <a:t>More flowers are rarer than this flower</a:t>
            </a:r>
          </a:p>
        </p:txBody>
      </p:sp>
    </p:spTree>
    <p:extLst>
      <p:ext uri="{BB962C8B-B14F-4D97-AF65-F5344CB8AC3E}">
        <p14:creationId xmlns:p14="http://schemas.microsoft.com/office/powerpoint/2010/main" val="8066408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3298" y="2578501"/>
            <a:ext cx="2353003" cy="3858163"/>
          </a:xfrm>
          <a:prstGeom prst="rect">
            <a:avLst/>
          </a:prstGeom>
        </p:spPr>
      </p:pic>
      <p:pic>
        <p:nvPicPr>
          <p:cNvPr id="5" name="Picture 4"/>
          <p:cNvPicPr>
            <a:picLocks noChangeAspect="1"/>
          </p:cNvPicPr>
          <p:nvPr/>
        </p:nvPicPr>
        <p:blipFill>
          <a:blip r:embed="rId3"/>
          <a:stretch>
            <a:fillRect/>
          </a:stretch>
        </p:blipFill>
        <p:spPr>
          <a:xfrm>
            <a:off x="4083600" y="2578501"/>
            <a:ext cx="7073020" cy="3038899"/>
          </a:xfrm>
          <a:prstGeom prst="rect">
            <a:avLst/>
          </a:prstGeom>
        </p:spPr>
      </p:pic>
    </p:spTree>
    <p:extLst>
      <p:ext uri="{BB962C8B-B14F-4D97-AF65-F5344CB8AC3E}">
        <p14:creationId xmlns:p14="http://schemas.microsoft.com/office/powerpoint/2010/main" val="30571328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95% CI</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45978" y="2628671"/>
            <a:ext cx="10297962" cy="3277057"/>
          </a:xfrm>
          <a:prstGeom prst="rect">
            <a:avLst/>
          </a:prstGeom>
        </p:spPr>
      </p:pic>
    </p:spTree>
    <p:extLst>
      <p:ext uri="{BB962C8B-B14F-4D97-AF65-F5344CB8AC3E}">
        <p14:creationId xmlns:p14="http://schemas.microsoft.com/office/powerpoint/2010/main" val="3896065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7318014" y="2514600"/>
            <a:ext cx="3922827" cy="2273910"/>
          </a:xfrm>
          <a:prstGeom prst="rect">
            <a:avLst/>
          </a:prstGeom>
        </p:spPr>
      </p:pic>
      <p:pic>
        <p:nvPicPr>
          <p:cNvPr id="6" name="Picture 5"/>
          <p:cNvPicPr>
            <a:picLocks noChangeAspect="1"/>
          </p:cNvPicPr>
          <p:nvPr/>
        </p:nvPicPr>
        <p:blipFill>
          <a:blip r:embed="rId4"/>
          <a:stretch>
            <a:fillRect/>
          </a:stretch>
        </p:blipFill>
        <p:spPr>
          <a:xfrm>
            <a:off x="244193" y="5416331"/>
            <a:ext cx="11700437" cy="749737"/>
          </a:xfrm>
          <a:prstGeom prst="rect">
            <a:avLst/>
          </a:prstGeom>
        </p:spPr>
      </p:pic>
    </p:spTree>
    <p:extLst>
      <p:ext uri="{BB962C8B-B14F-4D97-AF65-F5344CB8AC3E}">
        <p14:creationId xmlns:p14="http://schemas.microsoft.com/office/powerpoint/2010/main" val="7389475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667500" y="1947656"/>
            <a:ext cx="4267875" cy="2962688"/>
          </a:xfrm>
          <a:prstGeom prst="rect">
            <a:avLst/>
          </a:prstGeom>
        </p:spPr>
      </p:pic>
      <p:pic>
        <p:nvPicPr>
          <p:cNvPr id="5" name="Picture 4"/>
          <p:cNvPicPr>
            <a:picLocks noChangeAspect="1"/>
          </p:cNvPicPr>
          <p:nvPr/>
        </p:nvPicPr>
        <p:blipFill>
          <a:blip r:embed="rId4"/>
          <a:stretch>
            <a:fillRect/>
          </a:stretch>
        </p:blipFill>
        <p:spPr>
          <a:xfrm>
            <a:off x="975598" y="1885734"/>
            <a:ext cx="3653552" cy="3086531"/>
          </a:xfrm>
          <a:prstGeom prst="rect">
            <a:avLst/>
          </a:prstGeom>
        </p:spPr>
      </p:pic>
    </p:spTree>
    <p:extLst>
      <p:ext uri="{BB962C8B-B14F-4D97-AF65-F5344CB8AC3E}">
        <p14:creationId xmlns:p14="http://schemas.microsoft.com/office/powerpoint/2010/main" val="1152281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belong to NULL HYPOTHESIS WORLD?</a:t>
            </a:r>
            <a:endParaRPr lang="en-US" dirty="0"/>
          </a:p>
        </p:txBody>
      </p:sp>
      <p:sp>
        <p:nvSpPr>
          <p:cNvPr id="3" name="Content Placeholder 2"/>
          <p:cNvSpPr>
            <a:spLocks noGrp="1"/>
          </p:cNvSpPr>
          <p:nvPr>
            <p:ph idx="1"/>
          </p:nvPr>
        </p:nvSpPr>
        <p:spPr/>
        <p:txBody>
          <a:bodyPr/>
          <a:lstStyle/>
          <a:p>
            <a:r>
              <a:rPr lang="en-US" dirty="0" smtClean="0"/>
              <a:t>Alpha = 0.05 </a:t>
            </a:r>
          </a:p>
          <a:p>
            <a:r>
              <a:rPr lang="en-US" dirty="0" smtClean="0"/>
              <a:t>Null : population average = 155</a:t>
            </a:r>
            <a:endParaRPr lang="en-US" dirty="0"/>
          </a:p>
        </p:txBody>
      </p:sp>
      <p:pic>
        <p:nvPicPr>
          <p:cNvPr id="4" name="Picture 3"/>
          <p:cNvPicPr>
            <a:picLocks noChangeAspect="1"/>
          </p:cNvPicPr>
          <p:nvPr/>
        </p:nvPicPr>
        <p:blipFill>
          <a:blip r:embed="rId3"/>
          <a:stretch>
            <a:fillRect/>
          </a:stretch>
        </p:blipFill>
        <p:spPr>
          <a:xfrm>
            <a:off x="1284162" y="3095419"/>
            <a:ext cx="9621593" cy="2953162"/>
          </a:xfrm>
          <a:prstGeom prst="rect">
            <a:avLst/>
          </a:prstGeom>
        </p:spPr>
      </p:pic>
    </p:spTree>
    <p:extLst>
      <p:ext uri="{BB962C8B-B14F-4D97-AF65-F5344CB8AC3E}">
        <p14:creationId xmlns:p14="http://schemas.microsoft.com/office/powerpoint/2010/main" val="34327941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ALTERNATIVE HYPOTHESIS WORLD?</a:t>
            </a:r>
            <a:endParaRPr lang="en-US" dirty="0"/>
          </a:p>
        </p:txBody>
      </p:sp>
      <p:sp>
        <p:nvSpPr>
          <p:cNvPr id="3" name="Content Placeholder 2"/>
          <p:cNvSpPr>
            <a:spLocks noGrp="1"/>
          </p:cNvSpPr>
          <p:nvPr>
            <p:ph idx="1"/>
          </p:nvPr>
        </p:nvSpPr>
        <p:spPr/>
        <p:txBody>
          <a:bodyPr/>
          <a:lstStyle/>
          <a:p>
            <a:r>
              <a:rPr lang="en-US" dirty="0" smtClean="0"/>
              <a:t>Alternative: population average != 155</a:t>
            </a:r>
            <a:endParaRPr lang="en-US" dirty="0"/>
          </a:p>
        </p:txBody>
      </p:sp>
      <p:pic>
        <p:nvPicPr>
          <p:cNvPr id="4" name="Picture 3"/>
          <p:cNvPicPr>
            <a:picLocks noChangeAspect="1"/>
          </p:cNvPicPr>
          <p:nvPr/>
        </p:nvPicPr>
        <p:blipFill>
          <a:blip r:embed="rId2"/>
          <a:stretch>
            <a:fillRect/>
          </a:stretch>
        </p:blipFill>
        <p:spPr>
          <a:xfrm>
            <a:off x="874530" y="2985871"/>
            <a:ext cx="10440857" cy="3096057"/>
          </a:xfrm>
          <a:prstGeom prst="rect">
            <a:avLst/>
          </a:prstGeom>
        </p:spPr>
      </p:pic>
    </p:spTree>
    <p:extLst>
      <p:ext uri="{BB962C8B-B14F-4D97-AF65-F5344CB8AC3E}">
        <p14:creationId xmlns:p14="http://schemas.microsoft.com/office/powerpoint/2010/main" val="2195262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9334" y="723522"/>
            <a:ext cx="10793331" cy="5410955"/>
          </a:xfrm>
          <a:prstGeom prst="rect">
            <a:avLst/>
          </a:prstGeom>
        </p:spPr>
      </p:pic>
    </p:spTree>
    <p:extLst>
      <p:ext uri="{BB962C8B-B14F-4D97-AF65-F5344CB8AC3E}">
        <p14:creationId xmlns:p14="http://schemas.microsoft.com/office/powerpoint/2010/main" val="31581892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74557" y="2285771"/>
            <a:ext cx="10240804" cy="3277057"/>
          </a:xfrm>
          <a:prstGeom prst="rect">
            <a:avLst/>
          </a:prstGeom>
        </p:spPr>
      </p:pic>
      <p:sp>
        <p:nvSpPr>
          <p:cNvPr id="5" name="Rectangle 4"/>
          <p:cNvSpPr/>
          <p:nvPr/>
        </p:nvSpPr>
        <p:spPr>
          <a:xfrm>
            <a:off x="3510597" y="5824830"/>
            <a:ext cx="2584362" cy="461665"/>
          </a:xfrm>
          <a:prstGeom prst="rect">
            <a:avLst/>
          </a:prstGeom>
        </p:spPr>
        <p:txBody>
          <a:bodyPr wrap="none">
            <a:spAutoFit/>
          </a:bodyPr>
          <a:lstStyle/>
          <a:p>
            <a:r>
              <a:rPr lang="en-US" sz="2400" b="1" dirty="0"/>
              <a:t>Doing a better job</a:t>
            </a:r>
          </a:p>
        </p:txBody>
      </p:sp>
    </p:spTree>
    <p:extLst>
      <p:ext uri="{BB962C8B-B14F-4D97-AF65-F5344CB8AC3E}">
        <p14:creationId xmlns:p14="http://schemas.microsoft.com/office/powerpoint/2010/main" val="24778010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 p value under the null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07899" y="2552482"/>
            <a:ext cx="10174120" cy="3124636"/>
          </a:xfrm>
          <a:prstGeom prst="rect">
            <a:avLst/>
          </a:prstGeom>
        </p:spPr>
      </p:pic>
      <p:sp>
        <p:nvSpPr>
          <p:cNvPr id="5" name="Rectangle 4"/>
          <p:cNvSpPr/>
          <p:nvPr/>
        </p:nvSpPr>
        <p:spPr>
          <a:xfrm>
            <a:off x="5866097" y="6118989"/>
            <a:ext cx="3195105" cy="369332"/>
          </a:xfrm>
          <a:prstGeom prst="rect">
            <a:avLst/>
          </a:prstGeom>
        </p:spPr>
        <p:txBody>
          <a:bodyPr wrap="none">
            <a:spAutoFit/>
          </a:bodyPr>
          <a:lstStyle/>
          <a:p>
            <a:r>
              <a:rPr lang="en-US" b="1" dirty="0">
                <a:solidFill>
                  <a:srgbClr val="FF0000"/>
                </a:solidFill>
              </a:rPr>
              <a:t>Which areas should we </a:t>
            </a:r>
            <a:r>
              <a:rPr lang="en-US" b="1" dirty="0" smtClean="0">
                <a:solidFill>
                  <a:srgbClr val="FF0000"/>
                </a:solidFill>
              </a:rPr>
              <a:t>shade?</a:t>
            </a:r>
            <a:endParaRPr lang="en-US" b="1" dirty="0">
              <a:solidFill>
                <a:srgbClr val="FF0000"/>
              </a:solidFill>
            </a:endParaRPr>
          </a:p>
        </p:txBody>
      </p:sp>
    </p:spTree>
    <p:extLst>
      <p:ext uri="{BB962C8B-B14F-4D97-AF65-F5344CB8AC3E}">
        <p14:creationId xmlns:p14="http://schemas.microsoft.com/office/powerpoint/2010/main" val="37139594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05550" y="1944204"/>
            <a:ext cx="5338965" cy="4341192"/>
          </a:xfrm>
          <a:prstGeom prst="rect">
            <a:avLst/>
          </a:prstGeom>
        </p:spPr>
      </p:pic>
      <p:pic>
        <p:nvPicPr>
          <p:cNvPr id="5" name="Picture 4"/>
          <p:cNvPicPr>
            <a:picLocks noChangeAspect="1"/>
          </p:cNvPicPr>
          <p:nvPr/>
        </p:nvPicPr>
        <p:blipFill>
          <a:blip r:embed="rId3"/>
          <a:stretch>
            <a:fillRect/>
          </a:stretch>
        </p:blipFill>
        <p:spPr>
          <a:xfrm>
            <a:off x="545403" y="2552482"/>
            <a:ext cx="5302947" cy="3124636"/>
          </a:xfrm>
          <a:prstGeom prst="rect">
            <a:avLst/>
          </a:prstGeom>
        </p:spPr>
      </p:pic>
    </p:spTree>
    <p:extLst>
      <p:ext uri="{BB962C8B-B14F-4D97-AF65-F5344CB8AC3E}">
        <p14:creationId xmlns:p14="http://schemas.microsoft.com/office/powerpoint/2010/main" val="30752070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Then compare to a preset threshold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76450" y="1998186"/>
            <a:ext cx="8038790" cy="4859814"/>
          </a:xfrm>
          <a:prstGeom prst="rect">
            <a:avLst/>
          </a:prstGeom>
        </p:spPr>
      </p:pic>
    </p:spTree>
    <p:extLst>
      <p:ext uri="{BB962C8B-B14F-4D97-AF65-F5344CB8AC3E}">
        <p14:creationId xmlns:p14="http://schemas.microsoft.com/office/powerpoint/2010/main" val="27647604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we measured someone here?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12609" y="2781076"/>
            <a:ext cx="10564699" cy="3200847"/>
          </a:xfrm>
          <a:prstGeom prst="rect">
            <a:avLst/>
          </a:prstGeom>
        </p:spPr>
      </p:pic>
    </p:spTree>
    <p:extLst>
      <p:ext uri="{BB962C8B-B14F-4D97-AF65-F5344CB8AC3E}">
        <p14:creationId xmlns:p14="http://schemas.microsoft.com/office/powerpoint/2010/main" val="17608244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91300" y="1944204"/>
            <a:ext cx="5338965" cy="4341192"/>
          </a:xfrm>
          <a:prstGeom prst="rect">
            <a:avLst/>
          </a:prstGeom>
        </p:spPr>
      </p:pic>
      <p:pic>
        <p:nvPicPr>
          <p:cNvPr id="5" name="Picture 4"/>
          <p:cNvPicPr>
            <a:picLocks noChangeAspect="1"/>
          </p:cNvPicPr>
          <p:nvPr/>
        </p:nvPicPr>
        <p:blipFill>
          <a:blip r:embed="rId3"/>
          <a:stretch>
            <a:fillRect/>
          </a:stretch>
        </p:blipFill>
        <p:spPr>
          <a:xfrm>
            <a:off x="259653" y="3211402"/>
            <a:ext cx="5963497" cy="1806795"/>
          </a:xfrm>
          <a:prstGeom prst="rect">
            <a:avLst/>
          </a:prstGeom>
        </p:spPr>
      </p:pic>
    </p:spTree>
    <p:extLst>
      <p:ext uri="{BB962C8B-B14F-4D97-AF65-F5344CB8AC3E}">
        <p14:creationId xmlns:p14="http://schemas.microsoft.com/office/powerpoint/2010/main" val="2696360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96170" y="2338754"/>
            <a:ext cx="5487166" cy="2038635"/>
          </a:xfrm>
          <a:prstGeom prst="rect">
            <a:avLst/>
          </a:prstGeom>
        </p:spPr>
      </p:pic>
    </p:spTree>
    <p:extLst>
      <p:ext uri="{BB962C8B-B14F-4D97-AF65-F5344CB8AC3E}">
        <p14:creationId xmlns:p14="http://schemas.microsoft.com/office/powerpoint/2010/main" val="31142964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extreme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1330" y="2348821"/>
            <a:ext cx="4940215" cy="2535105"/>
          </a:xfrm>
          <a:prstGeom prst="rect">
            <a:avLst/>
          </a:prstGeom>
        </p:spPr>
      </p:pic>
      <p:pic>
        <p:nvPicPr>
          <p:cNvPr id="5" name="Picture 4"/>
          <p:cNvPicPr>
            <a:picLocks noChangeAspect="1"/>
          </p:cNvPicPr>
          <p:nvPr/>
        </p:nvPicPr>
        <p:blipFill>
          <a:blip r:embed="rId3"/>
          <a:stretch>
            <a:fillRect/>
          </a:stretch>
        </p:blipFill>
        <p:spPr>
          <a:xfrm>
            <a:off x="6648450" y="2348821"/>
            <a:ext cx="5410138" cy="2535105"/>
          </a:xfrm>
          <a:prstGeom prst="rect">
            <a:avLst/>
          </a:prstGeom>
        </p:spPr>
      </p:pic>
    </p:spTree>
    <p:extLst>
      <p:ext uri="{BB962C8B-B14F-4D97-AF65-F5344CB8AC3E}">
        <p14:creationId xmlns:p14="http://schemas.microsoft.com/office/powerpoint/2010/main" val="18556527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1709287"/>
            <a:ext cx="8720916" cy="4811026"/>
          </a:xfrm>
          <a:prstGeom prst="rect">
            <a:avLst/>
          </a:prstGeom>
        </p:spPr>
      </p:pic>
    </p:spTree>
    <p:extLst>
      <p:ext uri="{BB962C8B-B14F-4D97-AF65-F5344CB8AC3E}">
        <p14:creationId xmlns:p14="http://schemas.microsoft.com/office/powerpoint/2010/main" val="12419619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sided p value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20220" y="2343897"/>
            <a:ext cx="8949478" cy="3874023"/>
          </a:xfrm>
          <a:prstGeom prst="rect">
            <a:avLst/>
          </a:prstGeom>
        </p:spPr>
      </p:pic>
    </p:spTree>
    <p:extLst>
      <p:ext uri="{BB962C8B-B14F-4D97-AF65-F5344CB8AC3E}">
        <p14:creationId xmlns:p14="http://schemas.microsoft.com/office/powerpoint/2010/main" val="36740107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drug</a:t>
            </a:r>
            <a:endParaRPr lang="en-US" dirty="0"/>
          </a:p>
        </p:txBody>
      </p:sp>
      <p:sp>
        <p:nvSpPr>
          <p:cNvPr id="3" name="Content Placeholder 2"/>
          <p:cNvSpPr>
            <a:spLocks noGrp="1"/>
          </p:cNvSpPr>
          <p:nvPr>
            <p:ph idx="1"/>
          </p:nvPr>
        </p:nvSpPr>
        <p:spPr/>
        <p:txBody>
          <a:bodyPr/>
          <a:lstStyle/>
          <a:p>
            <a:r>
              <a:rPr lang="en-US" dirty="0" smtClean="0"/>
              <a:t>Null: days &gt;= </a:t>
            </a:r>
            <a:r>
              <a:rPr lang="en-US" dirty="0" smtClean="0"/>
              <a:t>10</a:t>
            </a:r>
            <a:endParaRPr lang="en-US" dirty="0"/>
          </a:p>
        </p:txBody>
      </p:sp>
      <p:pic>
        <p:nvPicPr>
          <p:cNvPr id="4" name="Picture 3"/>
          <p:cNvPicPr>
            <a:picLocks noChangeAspect="1"/>
          </p:cNvPicPr>
          <p:nvPr/>
        </p:nvPicPr>
        <p:blipFill>
          <a:blip r:embed="rId3"/>
          <a:stretch>
            <a:fillRect/>
          </a:stretch>
        </p:blipFill>
        <p:spPr>
          <a:xfrm>
            <a:off x="941215" y="2652508"/>
            <a:ext cx="10307488" cy="2924583"/>
          </a:xfrm>
          <a:prstGeom prst="rect">
            <a:avLst/>
          </a:prstGeom>
        </p:spPr>
      </p:pic>
      <p:sp>
        <p:nvSpPr>
          <p:cNvPr id="5" name="Rectangle 4"/>
          <p:cNvSpPr/>
          <p:nvPr/>
        </p:nvSpPr>
        <p:spPr>
          <a:xfrm>
            <a:off x="5655931" y="6346507"/>
            <a:ext cx="3453189" cy="369332"/>
          </a:xfrm>
          <a:prstGeom prst="rect">
            <a:avLst/>
          </a:prstGeom>
        </p:spPr>
        <p:txBody>
          <a:bodyPr wrap="none">
            <a:spAutoFit/>
          </a:bodyPr>
          <a:lstStyle/>
          <a:p>
            <a:r>
              <a:rPr lang="en-US" b="1" dirty="0">
                <a:solidFill>
                  <a:srgbClr val="FF0000"/>
                </a:solidFill>
              </a:rPr>
              <a:t>Where are more extreme values?</a:t>
            </a:r>
          </a:p>
        </p:txBody>
      </p:sp>
    </p:spTree>
    <p:extLst>
      <p:ext uri="{BB962C8B-B14F-4D97-AF65-F5344CB8AC3E}">
        <p14:creationId xmlns:p14="http://schemas.microsoft.com/office/powerpoint/2010/main" val="28244507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direction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87694" y="2011680"/>
            <a:ext cx="5807265" cy="3410426"/>
          </a:xfrm>
          <a:prstGeom prst="rect">
            <a:avLst/>
          </a:prstGeom>
        </p:spPr>
      </p:pic>
      <p:pic>
        <p:nvPicPr>
          <p:cNvPr id="6" name="Picture 5"/>
          <p:cNvPicPr>
            <a:picLocks noChangeAspect="1"/>
          </p:cNvPicPr>
          <p:nvPr/>
        </p:nvPicPr>
        <p:blipFill>
          <a:blip r:embed="rId4"/>
          <a:stretch>
            <a:fillRect/>
          </a:stretch>
        </p:blipFill>
        <p:spPr>
          <a:xfrm>
            <a:off x="6594992" y="2011680"/>
            <a:ext cx="5440915" cy="3410426"/>
          </a:xfrm>
          <a:prstGeom prst="rect">
            <a:avLst/>
          </a:prstGeom>
        </p:spPr>
      </p:pic>
      <p:pic>
        <p:nvPicPr>
          <p:cNvPr id="7" name="Picture 6"/>
          <p:cNvPicPr>
            <a:picLocks noChangeAspect="1"/>
          </p:cNvPicPr>
          <p:nvPr/>
        </p:nvPicPr>
        <p:blipFill>
          <a:blip r:embed="rId5"/>
          <a:stretch>
            <a:fillRect/>
          </a:stretch>
        </p:blipFill>
        <p:spPr>
          <a:xfrm>
            <a:off x="3652382" y="5777510"/>
            <a:ext cx="6525536" cy="838317"/>
          </a:xfrm>
          <a:prstGeom prst="rect">
            <a:avLst/>
          </a:prstGeom>
        </p:spPr>
      </p:pic>
    </p:spTree>
    <p:extLst>
      <p:ext uri="{BB962C8B-B14F-4D97-AF65-F5344CB8AC3E}">
        <p14:creationId xmlns:p14="http://schemas.microsoft.com/office/powerpoint/2010/main" val="10901957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08142" y="1661770"/>
            <a:ext cx="10078857" cy="4906060"/>
          </a:xfrm>
          <a:prstGeom prst="rect">
            <a:avLst/>
          </a:prstGeom>
        </p:spPr>
      </p:pic>
    </p:spTree>
    <p:extLst>
      <p:ext uri="{BB962C8B-B14F-4D97-AF65-F5344CB8AC3E}">
        <p14:creationId xmlns:p14="http://schemas.microsoft.com/office/powerpoint/2010/main" val="36644951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1082" y="1792936"/>
            <a:ext cx="11307753" cy="4953691"/>
          </a:xfrm>
          <a:prstGeom prst="rect">
            <a:avLst/>
          </a:prstGeom>
        </p:spPr>
      </p:pic>
    </p:spTree>
    <p:extLst>
      <p:ext uri="{BB962C8B-B14F-4D97-AF65-F5344CB8AC3E}">
        <p14:creationId xmlns:p14="http://schemas.microsoft.com/office/powerpoint/2010/main" val="3482135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47442" y="2504946"/>
            <a:ext cx="7097115" cy="1848108"/>
          </a:xfrm>
          <a:prstGeom prst="rect">
            <a:avLst/>
          </a:prstGeom>
        </p:spPr>
      </p:pic>
    </p:spTree>
    <p:extLst>
      <p:ext uri="{BB962C8B-B14F-4D97-AF65-F5344CB8AC3E}">
        <p14:creationId xmlns:p14="http://schemas.microsoft.com/office/powerpoint/2010/main" val="37617307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sided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8413" y="2011680"/>
            <a:ext cx="4115374" cy="3000794"/>
          </a:xfrm>
          <a:prstGeom prst="rect">
            <a:avLst/>
          </a:prstGeom>
        </p:spPr>
      </p:pic>
      <p:pic>
        <p:nvPicPr>
          <p:cNvPr id="5" name="Picture 4"/>
          <p:cNvPicPr>
            <a:picLocks noChangeAspect="1"/>
          </p:cNvPicPr>
          <p:nvPr/>
        </p:nvPicPr>
        <p:blipFill>
          <a:blip r:embed="rId4"/>
          <a:stretch>
            <a:fillRect/>
          </a:stretch>
        </p:blipFill>
        <p:spPr>
          <a:xfrm>
            <a:off x="5433920" y="3119394"/>
            <a:ext cx="1324160" cy="619211"/>
          </a:xfrm>
          <a:prstGeom prst="rect">
            <a:avLst/>
          </a:prstGeom>
        </p:spPr>
      </p:pic>
      <p:pic>
        <p:nvPicPr>
          <p:cNvPr id="6" name="Picture 5"/>
          <p:cNvPicPr>
            <a:picLocks noChangeAspect="1"/>
          </p:cNvPicPr>
          <p:nvPr/>
        </p:nvPicPr>
        <p:blipFill>
          <a:blip r:embed="rId5"/>
          <a:stretch>
            <a:fillRect/>
          </a:stretch>
        </p:blipFill>
        <p:spPr>
          <a:xfrm>
            <a:off x="7829340" y="3081288"/>
            <a:ext cx="3010320" cy="657317"/>
          </a:xfrm>
          <a:prstGeom prst="rect">
            <a:avLst/>
          </a:prstGeom>
        </p:spPr>
      </p:pic>
      <p:sp>
        <p:nvSpPr>
          <p:cNvPr id="7" name="Rectangle 6"/>
          <p:cNvSpPr/>
          <p:nvPr/>
        </p:nvSpPr>
        <p:spPr>
          <a:xfrm>
            <a:off x="6639274" y="5168384"/>
            <a:ext cx="2576346" cy="369332"/>
          </a:xfrm>
          <a:prstGeom prst="rect">
            <a:avLst/>
          </a:prstGeom>
        </p:spPr>
        <p:txBody>
          <a:bodyPr wrap="none">
            <a:spAutoFit/>
          </a:bodyPr>
          <a:lstStyle/>
          <a:p>
            <a:r>
              <a:rPr lang="en-US" dirty="0"/>
              <a:t>What if I want two sided?</a:t>
            </a:r>
          </a:p>
        </p:txBody>
      </p:sp>
    </p:spTree>
    <p:extLst>
      <p:ext uri="{BB962C8B-B14F-4D97-AF65-F5344CB8AC3E}">
        <p14:creationId xmlns:p14="http://schemas.microsoft.com/office/powerpoint/2010/main" val="29478543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81662" y="1716364"/>
            <a:ext cx="1047896" cy="590632"/>
          </a:xfrm>
          <a:prstGeom prst="rect">
            <a:avLst/>
          </a:prstGeom>
        </p:spPr>
      </p:pic>
      <p:pic>
        <p:nvPicPr>
          <p:cNvPr id="5" name="Picture 4"/>
          <p:cNvPicPr>
            <a:picLocks noChangeAspect="1"/>
          </p:cNvPicPr>
          <p:nvPr/>
        </p:nvPicPr>
        <p:blipFill>
          <a:blip r:embed="rId4"/>
          <a:stretch>
            <a:fillRect/>
          </a:stretch>
        </p:blipFill>
        <p:spPr>
          <a:xfrm>
            <a:off x="3904093" y="1694275"/>
            <a:ext cx="8287907" cy="514422"/>
          </a:xfrm>
          <a:prstGeom prst="rect">
            <a:avLst/>
          </a:prstGeom>
        </p:spPr>
      </p:pic>
      <p:pic>
        <p:nvPicPr>
          <p:cNvPr id="6" name="Picture 5"/>
          <p:cNvPicPr>
            <a:picLocks noChangeAspect="1"/>
          </p:cNvPicPr>
          <p:nvPr/>
        </p:nvPicPr>
        <p:blipFill>
          <a:blip r:embed="rId5"/>
          <a:stretch>
            <a:fillRect/>
          </a:stretch>
        </p:blipFill>
        <p:spPr>
          <a:xfrm>
            <a:off x="3078315" y="2427441"/>
            <a:ext cx="4534533" cy="4277322"/>
          </a:xfrm>
          <a:prstGeom prst="rect">
            <a:avLst/>
          </a:prstGeom>
        </p:spPr>
      </p:pic>
    </p:spTree>
    <p:extLst>
      <p:ext uri="{BB962C8B-B14F-4D97-AF65-F5344CB8AC3E}">
        <p14:creationId xmlns:p14="http://schemas.microsoft.com/office/powerpoint/2010/main" val="22769523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220307" y="2262553"/>
            <a:ext cx="2815472" cy="2116205"/>
          </a:xfrm>
          <a:prstGeom prst="rect">
            <a:avLst/>
          </a:prstGeom>
        </p:spPr>
      </p:pic>
      <p:pic>
        <p:nvPicPr>
          <p:cNvPr id="5" name="Picture 4"/>
          <p:cNvPicPr>
            <a:picLocks noChangeAspect="1"/>
          </p:cNvPicPr>
          <p:nvPr/>
        </p:nvPicPr>
        <p:blipFill>
          <a:blip r:embed="rId4"/>
          <a:stretch>
            <a:fillRect/>
          </a:stretch>
        </p:blipFill>
        <p:spPr>
          <a:xfrm>
            <a:off x="1141413" y="4783204"/>
            <a:ext cx="9220631" cy="1728869"/>
          </a:xfrm>
          <a:prstGeom prst="rect">
            <a:avLst/>
          </a:prstGeom>
        </p:spPr>
      </p:pic>
    </p:spTree>
    <p:extLst>
      <p:ext uri="{BB962C8B-B14F-4D97-AF65-F5344CB8AC3E}">
        <p14:creationId xmlns:p14="http://schemas.microsoft.com/office/powerpoint/2010/main" val="32221649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Pitfalls?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8458624" y="2096991"/>
            <a:ext cx="3306541" cy="3052193"/>
          </a:xfrm>
          <a:prstGeom prst="rect">
            <a:avLst/>
          </a:prstGeom>
        </p:spPr>
      </p:pic>
      <p:pic>
        <p:nvPicPr>
          <p:cNvPr id="2050" name="Picture 2" descr="SciELO - Brasil - Reply on the Comments on When is Statistical Significance  not Significant?* Reply on the Comments on When is Statistical Significance  not Significa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2033" y="3741035"/>
            <a:ext cx="6357195" cy="235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673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hacking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581203" y="2171554"/>
            <a:ext cx="6401693" cy="2095792"/>
          </a:xfrm>
          <a:prstGeom prst="rect">
            <a:avLst/>
          </a:prstGeom>
        </p:spPr>
      </p:pic>
      <p:pic>
        <p:nvPicPr>
          <p:cNvPr id="5" name="Picture 4"/>
          <p:cNvPicPr>
            <a:picLocks noChangeAspect="1"/>
          </p:cNvPicPr>
          <p:nvPr/>
        </p:nvPicPr>
        <p:blipFill>
          <a:blip r:embed="rId4"/>
          <a:stretch>
            <a:fillRect/>
          </a:stretch>
        </p:blipFill>
        <p:spPr>
          <a:xfrm>
            <a:off x="461631" y="2523903"/>
            <a:ext cx="4753638" cy="3181794"/>
          </a:xfrm>
          <a:prstGeom prst="rect">
            <a:avLst/>
          </a:prstGeom>
        </p:spPr>
      </p:pic>
    </p:spTree>
    <p:extLst>
      <p:ext uri="{BB962C8B-B14F-4D97-AF65-F5344CB8AC3E}">
        <p14:creationId xmlns:p14="http://schemas.microsoft.com/office/powerpoint/2010/main" val="37304014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61008" y="2190436"/>
            <a:ext cx="4667901" cy="4496427"/>
          </a:xfrm>
          <a:prstGeom prst="rect">
            <a:avLst/>
          </a:prstGeom>
        </p:spPr>
      </p:pic>
    </p:spTree>
    <p:extLst>
      <p:ext uri="{BB962C8B-B14F-4D97-AF65-F5344CB8AC3E}">
        <p14:creationId xmlns:p14="http://schemas.microsoft.com/office/powerpoint/2010/main" val="19124390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الملتقى</a:t>
            </a:r>
            <a:endParaRPr lang="en-US" dirty="0"/>
          </a:p>
        </p:txBody>
      </p:sp>
      <p:sp>
        <p:nvSpPr>
          <p:cNvPr id="3" name="Content Placeholder 2"/>
          <p:cNvSpPr>
            <a:spLocks noGrp="1"/>
          </p:cNvSpPr>
          <p:nvPr>
            <p:ph idx="1"/>
          </p:nvPr>
        </p:nvSpPr>
        <p:spPr/>
        <p:txBody>
          <a:bodyPr/>
          <a:lstStyle/>
          <a:p>
            <a:pPr marL="0" indent="0">
              <a:buNone/>
            </a:pPr>
            <a:r>
              <a:rPr lang="en-US" dirty="0" smtClean="0"/>
              <a:t>Classical tests( t test/ chi square / ANOVA/ .. ) </a:t>
            </a:r>
          </a:p>
          <a:p>
            <a:pPr marL="0" indent="0">
              <a:buNone/>
            </a:pPr>
            <a:r>
              <a:rPr lang="en-US" dirty="0" smtClean="0"/>
              <a:t>Central limit theorem </a:t>
            </a:r>
          </a:p>
          <a:p>
            <a:pPr marL="0" indent="0">
              <a:buNone/>
            </a:pPr>
            <a:r>
              <a:rPr lang="en-US" dirty="0" smtClean="0"/>
              <a:t>Bootstrapping</a:t>
            </a:r>
          </a:p>
          <a:p>
            <a:pPr marL="0" indent="0">
              <a:buNone/>
            </a:pPr>
            <a:r>
              <a:rPr lang="en-US" dirty="0" smtClean="0"/>
              <a:t>Newer tests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US" dirty="0"/>
          </a:p>
        </p:txBody>
      </p:sp>
      <p:pic>
        <p:nvPicPr>
          <p:cNvPr id="7170" name="Picture 2" descr="Cartoon businessman makes desicion choose yes or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833" y="3213884"/>
            <a:ext cx="2550307" cy="27543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733820" y="3886102"/>
            <a:ext cx="1505160" cy="704948"/>
          </a:xfrm>
          <a:prstGeom prst="rect">
            <a:avLst/>
          </a:prstGeom>
        </p:spPr>
      </p:pic>
      <p:pic>
        <p:nvPicPr>
          <p:cNvPr id="5" name="Picture 4"/>
          <p:cNvPicPr>
            <a:picLocks noChangeAspect="1"/>
          </p:cNvPicPr>
          <p:nvPr/>
        </p:nvPicPr>
        <p:blipFill>
          <a:blip r:embed="rId5"/>
          <a:stretch>
            <a:fillRect/>
          </a:stretch>
        </p:blipFill>
        <p:spPr>
          <a:xfrm>
            <a:off x="9692993" y="3978645"/>
            <a:ext cx="1787815" cy="519862"/>
          </a:xfrm>
          <a:prstGeom prst="rect">
            <a:avLst/>
          </a:prstGeom>
        </p:spPr>
      </p:pic>
    </p:spTree>
    <p:extLst>
      <p:ext uri="{BB962C8B-B14F-4D97-AF65-F5344CB8AC3E}">
        <p14:creationId xmlns:p14="http://schemas.microsoft.com/office/powerpoint/2010/main" val="38885290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lstStyle/>
          <a:p>
            <a:r>
              <a:rPr lang="en-US" dirty="0" smtClean="0"/>
              <a:t>Many ways to calculate them</a:t>
            </a:r>
          </a:p>
          <a:p>
            <a:r>
              <a:rPr lang="en-US" dirty="0" smtClean="0"/>
              <a:t>We will use the one with bootstrap </a:t>
            </a:r>
          </a:p>
          <a:p>
            <a:endParaRPr lang="en-US" dirty="0"/>
          </a:p>
        </p:txBody>
      </p:sp>
    </p:spTree>
    <p:extLst>
      <p:ext uri="{BB962C8B-B14F-4D97-AF65-F5344CB8AC3E}">
        <p14:creationId xmlns:p14="http://schemas.microsoft.com/office/powerpoint/2010/main" val="13095081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66228" y="2181101"/>
            <a:ext cx="8735644" cy="1771897"/>
          </a:xfrm>
          <a:prstGeom prst="rect">
            <a:avLst/>
          </a:prstGeom>
        </p:spPr>
      </p:pic>
      <p:pic>
        <p:nvPicPr>
          <p:cNvPr id="5" name="Picture 4"/>
          <p:cNvPicPr>
            <a:picLocks noChangeAspect="1"/>
          </p:cNvPicPr>
          <p:nvPr/>
        </p:nvPicPr>
        <p:blipFill>
          <a:blip r:embed="rId4"/>
          <a:stretch>
            <a:fillRect/>
          </a:stretch>
        </p:blipFill>
        <p:spPr>
          <a:xfrm>
            <a:off x="1294780" y="4247051"/>
            <a:ext cx="8807092" cy="1209844"/>
          </a:xfrm>
          <a:prstGeom prst="rect">
            <a:avLst/>
          </a:prstGeom>
        </p:spPr>
      </p:pic>
      <p:pic>
        <p:nvPicPr>
          <p:cNvPr id="6" name="Picture 5"/>
          <p:cNvPicPr>
            <a:picLocks noChangeAspect="1"/>
          </p:cNvPicPr>
          <p:nvPr/>
        </p:nvPicPr>
        <p:blipFill>
          <a:blip r:embed="rId5"/>
          <a:stretch>
            <a:fillRect/>
          </a:stretch>
        </p:blipFill>
        <p:spPr>
          <a:xfrm>
            <a:off x="1385281" y="5674919"/>
            <a:ext cx="8716591" cy="1086002"/>
          </a:xfrm>
          <a:prstGeom prst="rect">
            <a:avLst/>
          </a:prstGeom>
        </p:spPr>
      </p:pic>
    </p:spTree>
    <p:extLst>
      <p:ext uri="{BB962C8B-B14F-4D97-AF65-F5344CB8AC3E}">
        <p14:creationId xmlns:p14="http://schemas.microsoft.com/office/powerpoint/2010/main" val="20795027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 previous steps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4867" y="2214480"/>
            <a:ext cx="8345065" cy="1171739"/>
          </a:xfrm>
          <a:prstGeom prst="rect">
            <a:avLst/>
          </a:prstGeom>
        </p:spPr>
      </p:pic>
      <p:pic>
        <p:nvPicPr>
          <p:cNvPr id="5" name="Picture 4"/>
          <p:cNvPicPr>
            <a:picLocks noChangeAspect="1"/>
          </p:cNvPicPr>
          <p:nvPr/>
        </p:nvPicPr>
        <p:blipFill>
          <a:blip r:embed="rId4"/>
          <a:stretch>
            <a:fillRect/>
          </a:stretch>
        </p:blipFill>
        <p:spPr>
          <a:xfrm>
            <a:off x="2076450" y="3589019"/>
            <a:ext cx="7182452" cy="3067841"/>
          </a:xfrm>
          <a:prstGeom prst="rect">
            <a:avLst/>
          </a:prstGeom>
        </p:spPr>
      </p:pic>
      <p:sp>
        <p:nvSpPr>
          <p:cNvPr id="6" name="Rectangle 5"/>
          <p:cNvSpPr/>
          <p:nvPr/>
        </p:nvSpPr>
        <p:spPr>
          <a:xfrm>
            <a:off x="9258902" y="4432737"/>
            <a:ext cx="2185214" cy="646331"/>
          </a:xfrm>
          <a:prstGeom prst="rect">
            <a:avLst/>
          </a:prstGeom>
        </p:spPr>
        <p:txBody>
          <a:bodyPr wrap="none">
            <a:spAutoFit/>
          </a:bodyPr>
          <a:lstStyle/>
          <a:p>
            <a:r>
              <a:rPr lang="en-US" b="1" dirty="0"/>
              <a:t>What about 99% </a:t>
            </a:r>
            <a:endParaRPr lang="en-US" b="1" dirty="0" smtClean="0"/>
          </a:p>
          <a:p>
            <a:r>
              <a:rPr lang="en-US" b="1" dirty="0" smtClean="0"/>
              <a:t>confidence </a:t>
            </a:r>
            <a:r>
              <a:rPr lang="en-US" b="1" dirty="0"/>
              <a:t>interval?</a:t>
            </a:r>
          </a:p>
        </p:txBody>
      </p:sp>
    </p:spTree>
    <p:extLst>
      <p:ext uri="{BB962C8B-B14F-4D97-AF65-F5344CB8AC3E}">
        <p14:creationId xmlns:p14="http://schemas.microsoft.com/office/powerpoint/2010/main" val="20646501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93715" y="2485853"/>
            <a:ext cx="9402487" cy="2457793"/>
          </a:xfrm>
          <a:prstGeom prst="rect">
            <a:avLst/>
          </a:prstGeom>
        </p:spPr>
      </p:pic>
    </p:spTree>
    <p:extLst>
      <p:ext uri="{BB962C8B-B14F-4D97-AF65-F5344CB8AC3E}">
        <p14:creationId xmlns:p14="http://schemas.microsoft.com/office/powerpoint/2010/main" val="3864855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a:t>
            </a:r>
            <a:r>
              <a:rPr lang="en-US" dirty="0"/>
              <a:t>n</a:t>
            </a:r>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Outside CI</a:t>
            </a:r>
          </a:p>
          <a:p>
            <a:pPr marL="0" indent="0">
              <a:buNone/>
            </a:pPr>
            <a:r>
              <a:rPr lang="en-US" dirty="0" smtClean="0"/>
              <a:t>i.e. significant </a:t>
            </a:r>
            <a:endParaRPr lang="en-US" dirty="0"/>
          </a:p>
        </p:txBody>
      </p:sp>
      <p:pic>
        <p:nvPicPr>
          <p:cNvPr id="4" name="Picture 3"/>
          <p:cNvPicPr>
            <a:picLocks noChangeAspect="1"/>
          </p:cNvPicPr>
          <p:nvPr/>
        </p:nvPicPr>
        <p:blipFill>
          <a:blip r:embed="rId2"/>
          <a:stretch>
            <a:fillRect/>
          </a:stretch>
        </p:blipFill>
        <p:spPr>
          <a:xfrm>
            <a:off x="1323309" y="2233445"/>
            <a:ext cx="9545382" cy="2391109"/>
          </a:xfrm>
          <a:prstGeom prst="rect">
            <a:avLst/>
          </a:prstGeom>
        </p:spPr>
      </p:pic>
    </p:spTree>
    <p:extLst>
      <p:ext uri="{BB962C8B-B14F-4D97-AF65-F5344CB8AC3E}">
        <p14:creationId xmlns:p14="http://schemas.microsoft.com/office/powerpoint/2010/main" val="42304775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18890" y="2433498"/>
            <a:ext cx="6954220" cy="1991003"/>
          </a:xfrm>
          <a:prstGeom prst="rect">
            <a:avLst/>
          </a:prstGeom>
        </p:spPr>
      </p:pic>
    </p:spTree>
    <p:extLst>
      <p:ext uri="{BB962C8B-B14F-4D97-AF65-F5344CB8AC3E}">
        <p14:creationId xmlns:p14="http://schemas.microsoft.com/office/powerpoint/2010/main" val="2431496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68099" y="2771683"/>
            <a:ext cx="6623826" cy="1677225"/>
          </a:xfrm>
          <a:prstGeom prst="rect">
            <a:avLst/>
          </a:prstGeom>
        </p:spPr>
      </p:pic>
    </p:spTree>
    <p:extLst>
      <p:ext uri="{BB962C8B-B14F-4D97-AF65-F5344CB8AC3E}">
        <p14:creationId xmlns:p14="http://schemas.microsoft.com/office/powerpoint/2010/main" val="14175882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advantages?</a:t>
            </a:r>
            <a:endParaRPr lang="en-US" dirty="0"/>
          </a:p>
        </p:txBody>
      </p:sp>
      <p:sp>
        <p:nvSpPr>
          <p:cNvPr id="3" name="Content Placeholder 2"/>
          <p:cNvSpPr>
            <a:spLocks noGrp="1"/>
          </p:cNvSpPr>
          <p:nvPr>
            <p:ph idx="1"/>
          </p:nvPr>
        </p:nvSpPr>
        <p:spPr/>
        <p:txBody>
          <a:bodyPr/>
          <a:lstStyle/>
          <a:p>
            <a:r>
              <a:rPr lang="en-US" dirty="0" smtClean="0"/>
              <a:t>Panadol vs Tramadol</a:t>
            </a:r>
            <a:endParaRPr lang="en-US" dirty="0"/>
          </a:p>
        </p:txBody>
      </p:sp>
      <p:pic>
        <p:nvPicPr>
          <p:cNvPr id="4" name="Picture 3"/>
          <p:cNvPicPr>
            <a:picLocks noChangeAspect="1"/>
          </p:cNvPicPr>
          <p:nvPr/>
        </p:nvPicPr>
        <p:blipFill>
          <a:blip r:embed="rId3"/>
          <a:stretch>
            <a:fillRect/>
          </a:stretch>
        </p:blipFill>
        <p:spPr>
          <a:xfrm>
            <a:off x="5354743" y="2011680"/>
            <a:ext cx="6662031" cy="4635607"/>
          </a:xfrm>
          <a:prstGeom prst="rect">
            <a:avLst/>
          </a:prstGeom>
        </p:spPr>
      </p:pic>
      <p:pic>
        <p:nvPicPr>
          <p:cNvPr id="5" name="Picture 2" descr="SciELO - Brasil - Reply on the Comments on When is Statistical Significance  not Significant?* Reply on the Comments on When is Statistical Significance  not Signific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144" y="4329483"/>
            <a:ext cx="4776255" cy="177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9290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advantages?</a:t>
            </a:r>
            <a:endParaRPr lang="en-US" dirty="0"/>
          </a:p>
        </p:txBody>
      </p:sp>
      <p:sp>
        <p:nvSpPr>
          <p:cNvPr id="3" name="Content Placeholder 2"/>
          <p:cNvSpPr>
            <a:spLocks noGrp="1"/>
          </p:cNvSpPr>
          <p:nvPr>
            <p:ph idx="1"/>
          </p:nvPr>
        </p:nvSpPr>
        <p:spPr/>
        <p:txBody>
          <a:bodyPr/>
          <a:lstStyle/>
          <a:p>
            <a:r>
              <a:rPr lang="en-US" dirty="0"/>
              <a:t>Direction</a:t>
            </a:r>
          </a:p>
          <a:p>
            <a:r>
              <a:rPr lang="en-US" dirty="0" smtClean="0"/>
              <a:t>Effect Size</a:t>
            </a:r>
            <a:endParaRPr lang="en-US" dirty="0"/>
          </a:p>
          <a:p>
            <a:r>
              <a:rPr lang="en-US" dirty="0"/>
              <a:t>significance</a:t>
            </a:r>
          </a:p>
          <a:p>
            <a:r>
              <a:rPr lang="en-US" dirty="0" smtClean="0"/>
              <a:t>Error</a:t>
            </a:r>
            <a:endParaRPr lang="en-US" dirty="0"/>
          </a:p>
        </p:txBody>
      </p:sp>
      <p:pic>
        <p:nvPicPr>
          <p:cNvPr id="4" name="Picture 3"/>
          <p:cNvPicPr>
            <a:picLocks noChangeAspect="1"/>
          </p:cNvPicPr>
          <p:nvPr/>
        </p:nvPicPr>
        <p:blipFill>
          <a:blip r:embed="rId3"/>
          <a:stretch>
            <a:fillRect/>
          </a:stretch>
        </p:blipFill>
        <p:spPr>
          <a:xfrm>
            <a:off x="5354743" y="2011680"/>
            <a:ext cx="6662031" cy="4635607"/>
          </a:xfrm>
          <a:prstGeom prst="rect">
            <a:avLst/>
          </a:prstGeom>
        </p:spPr>
      </p:pic>
    </p:spTree>
    <p:extLst>
      <p:ext uri="{BB962C8B-B14F-4D97-AF65-F5344CB8AC3E}">
        <p14:creationId xmlns:p14="http://schemas.microsoft.com/office/powerpoint/2010/main" val="26617546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305301" y="2011680"/>
            <a:ext cx="5024710" cy="4474560"/>
          </a:xfrm>
          <a:prstGeom prst="rect">
            <a:avLst/>
          </a:prstGeom>
        </p:spPr>
      </p:pic>
    </p:spTree>
    <p:extLst>
      <p:ext uri="{BB962C8B-B14F-4D97-AF65-F5344CB8AC3E}">
        <p14:creationId xmlns:p14="http://schemas.microsoft.com/office/powerpoint/2010/main" val="41381311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24251" y="2484767"/>
            <a:ext cx="5553432" cy="3592183"/>
          </a:xfrm>
          <a:prstGeom prst="rect">
            <a:avLst/>
          </a:prstGeom>
        </p:spPr>
      </p:pic>
    </p:spTree>
    <p:extLst>
      <p:ext uri="{BB962C8B-B14F-4D97-AF65-F5344CB8AC3E}">
        <p14:creationId xmlns:p14="http://schemas.microsoft.com/office/powerpoint/2010/main" val="15307156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46692" y="2352370"/>
            <a:ext cx="4896533" cy="4363059"/>
          </a:xfrm>
          <a:prstGeom prst="rect">
            <a:avLst/>
          </a:prstGeom>
        </p:spPr>
      </p:pic>
    </p:spTree>
    <p:extLst>
      <p:ext uri="{BB962C8B-B14F-4D97-AF65-F5344CB8AC3E}">
        <p14:creationId xmlns:p14="http://schemas.microsoft.com/office/powerpoint/2010/main" val="18069091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17716" y="2259330"/>
            <a:ext cx="7954485" cy="3267531"/>
          </a:xfrm>
          <a:prstGeom prst="rect">
            <a:avLst/>
          </a:prstGeom>
        </p:spPr>
      </p:pic>
    </p:spTree>
    <p:extLst>
      <p:ext uri="{BB962C8B-B14F-4D97-AF65-F5344CB8AC3E}">
        <p14:creationId xmlns:p14="http://schemas.microsoft.com/office/powerpoint/2010/main" val="32031001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workflow </a:t>
            </a:r>
            <a:endParaRPr lang="en-US" dirty="0"/>
          </a:p>
        </p:txBody>
      </p:sp>
      <p:sp>
        <p:nvSpPr>
          <p:cNvPr id="3" name="Content Placeholder 2"/>
          <p:cNvSpPr>
            <a:spLocks noGrp="1"/>
          </p:cNvSpPr>
          <p:nvPr>
            <p:ph idx="1"/>
          </p:nvPr>
        </p:nvSpPr>
        <p:spPr/>
        <p:txBody>
          <a:bodyPr/>
          <a:lstStyle/>
          <a:p>
            <a:r>
              <a:rPr lang="en-US" dirty="0" smtClean="0"/>
              <a:t>how to handle statistical problems? </a:t>
            </a:r>
          </a:p>
          <a:p>
            <a:endParaRPr lang="en-US" dirty="0"/>
          </a:p>
          <a:p>
            <a:r>
              <a:rPr lang="en-US" dirty="0" smtClean="0"/>
              <a:t>Good, bad, ugly, better?? </a:t>
            </a:r>
            <a:endParaRPr lang="en-US" dirty="0"/>
          </a:p>
        </p:txBody>
      </p:sp>
    </p:spTree>
    <p:extLst>
      <p:ext uri="{BB962C8B-B14F-4D97-AF65-F5344CB8AC3E}">
        <p14:creationId xmlns:p14="http://schemas.microsoft.com/office/powerpoint/2010/main" val="14277029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Trial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98028" y="2347630"/>
            <a:ext cx="7793862" cy="4372540"/>
          </a:xfrm>
          <a:prstGeom prst="rect">
            <a:avLst/>
          </a:prstGeom>
        </p:spPr>
      </p:pic>
    </p:spTree>
    <p:extLst>
      <p:ext uri="{BB962C8B-B14F-4D97-AF65-F5344CB8AC3E}">
        <p14:creationId xmlns:p14="http://schemas.microsoft.com/office/powerpoint/2010/main" val="38941759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25470" y="2350616"/>
            <a:ext cx="6360060" cy="2956869"/>
          </a:xfrm>
          <a:prstGeom prst="rect">
            <a:avLst/>
          </a:prstGeom>
        </p:spPr>
      </p:pic>
    </p:spTree>
    <p:extLst>
      <p:ext uri="{BB962C8B-B14F-4D97-AF65-F5344CB8AC3E}">
        <p14:creationId xmlns:p14="http://schemas.microsoft.com/office/powerpoint/2010/main" val="5570031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things we can’t control?</a:t>
            </a:r>
            <a:endParaRPr lang="en-US" dirty="0"/>
          </a:p>
        </p:txBody>
      </p:sp>
      <p:sp>
        <p:nvSpPr>
          <p:cNvPr id="3" name="Content Placeholder 2"/>
          <p:cNvSpPr>
            <a:spLocks noGrp="1"/>
          </p:cNvSpPr>
          <p:nvPr>
            <p:ph idx="1"/>
          </p:nvPr>
        </p:nvSpPr>
        <p:spPr/>
        <p:txBody>
          <a:bodyPr/>
          <a:lstStyle/>
          <a:p>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How to draw valid conclusions?</a:t>
            </a:r>
          </a:p>
        </p:txBody>
      </p:sp>
      <p:pic>
        <p:nvPicPr>
          <p:cNvPr id="4" name="Picture 3"/>
          <p:cNvPicPr>
            <a:picLocks noChangeAspect="1"/>
          </p:cNvPicPr>
          <p:nvPr/>
        </p:nvPicPr>
        <p:blipFill>
          <a:blip r:embed="rId3"/>
          <a:stretch>
            <a:fillRect/>
          </a:stretch>
        </p:blipFill>
        <p:spPr>
          <a:xfrm>
            <a:off x="3357219" y="2465355"/>
            <a:ext cx="5477562" cy="1927290"/>
          </a:xfrm>
          <a:prstGeom prst="rect">
            <a:avLst/>
          </a:prstGeom>
        </p:spPr>
      </p:pic>
    </p:spTree>
    <p:extLst>
      <p:ext uri="{BB962C8B-B14F-4D97-AF65-F5344CB8AC3E}">
        <p14:creationId xmlns:p14="http://schemas.microsoft.com/office/powerpoint/2010/main" val="36785593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14913</TotalTime>
  <Words>2062</Words>
  <Application>Microsoft Office PowerPoint</Application>
  <PresentationFormat>Widescreen</PresentationFormat>
  <Paragraphs>595</Paragraphs>
  <Slides>141</Slides>
  <Notes>80</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141</vt:i4>
      </vt:variant>
    </vt:vector>
  </HeadingPairs>
  <TitlesOfParts>
    <vt:vector size="147" baseType="lpstr">
      <vt:lpstr>Arial</vt:lpstr>
      <vt:lpstr>Calibri</vt:lpstr>
      <vt:lpstr>Corbel</vt:lpstr>
      <vt:lpstr>Tahoma</vt:lpstr>
      <vt:lpstr>Wingdings</vt:lpstr>
      <vt:lpstr>3_Banded</vt:lpstr>
      <vt:lpstr>Data Analyst Nanodegree </vt:lpstr>
      <vt:lpstr>Agenda </vt:lpstr>
      <vt:lpstr>Statistics </vt:lpstr>
      <vt:lpstr>Default action </vt:lpstr>
      <vt:lpstr>PowerPoint Presentation</vt:lpstr>
      <vt:lpstr>PowerPoint Presentation</vt:lpstr>
      <vt:lpstr>Default action</vt:lpstr>
      <vt:lpstr>Alternative action</vt:lpstr>
      <vt:lpstr>PowerPoint Presentation</vt:lpstr>
      <vt:lpstr>Collect data</vt:lpstr>
      <vt:lpstr>Statistics </vt:lpstr>
      <vt:lpstr>What did we learn?</vt:lpstr>
      <vt:lpstr>What did we learn?</vt:lpstr>
      <vt:lpstr>PowerPoint Presentation</vt:lpstr>
      <vt:lpstr>PowerPoint Presentation</vt:lpstr>
      <vt:lpstr>PowerPoint Presentation</vt:lpstr>
      <vt:lpstr>When to change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الملتقى</vt:lpstr>
      <vt:lpstr>Difference between ci and p value?</vt:lpstr>
      <vt:lpstr>PowerPoint Presentation</vt:lpstr>
      <vt:lpstr>PowerPoint Presentation</vt:lpstr>
      <vt:lpstr>PowerPoint Presentation</vt:lpstr>
      <vt:lpstr>Change default action </vt:lpstr>
      <vt:lpstr>PowerPoint Presentation</vt:lpstr>
      <vt:lpstr>MAIN QUESTION</vt:lpstr>
      <vt:lpstr>Default action </vt:lpstr>
      <vt:lpstr>Answer is No.    Always! </vt:lpstr>
      <vt:lpstr>2 OPTIONS </vt:lpstr>
      <vt:lpstr>Bottom line!</vt:lpstr>
      <vt:lpstr>PowerPoint Presentation</vt:lpstr>
      <vt:lpstr>P values </vt:lpstr>
      <vt:lpstr>Setting the scene</vt:lpstr>
      <vt:lpstr>PowerPoint Presentation</vt:lpstr>
      <vt:lpstr>Describe the null world</vt:lpstr>
      <vt:lpstr>Little monster</vt:lpstr>
      <vt:lpstr>Living alone</vt:lpstr>
      <vt:lpstr>conclusion</vt:lpstr>
      <vt:lpstr>But which is small enough?</vt:lpstr>
      <vt:lpstr>PowerPoint Presentation</vt:lpstr>
      <vt:lpstr>Take the decision for threshold in advance!!</vt:lpstr>
      <vt:lpstr>0.05 threshold</vt:lpstr>
      <vt:lpstr>0.05 threshold</vt:lpstr>
      <vt:lpstr>Critical drug!</vt:lpstr>
      <vt:lpstr>Ice cream arrival on time</vt:lpstr>
      <vt:lpstr>PowerPoint Presentation</vt:lpstr>
      <vt:lpstr>Two sided p value</vt:lpstr>
      <vt:lpstr>PowerPoint Presentation</vt:lpstr>
      <vt:lpstr>Why add part2?</vt:lpstr>
      <vt:lpstr>Why add part2?</vt:lpstr>
      <vt:lpstr>Why add part3?</vt:lpstr>
      <vt:lpstr>experiment</vt:lpstr>
      <vt:lpstr>95% CI</vt:lpstr>
      <vt:lpstr>PowerPoint Presentation</vt:lpstr>
      <vt:lpstr>belong to NULL HYPOTHESIS WORLD?</vt:lpstr>
      <vt:lpstr>OR ALTERNATIVE HYPOTHESIS WORLD?</vt:lpstr>
      <vt:lpstr>PowerPoint Presentation</vt:lpstr>
      <vt:lpstr>PowerPoint Presentation</vt:lpstr>
      <vt:lpstr>Calculate p value under the null</vt:lpstr>
      <vt:lpstr>remember</vt:lpstr>
      <vt:lpstr>Then compare to a preset threshold</vt:lpstr>
      <vt:lpstr>What if we measured someone here?</vt:lpstr>
      <vt:lpstr>PowerPoint Presentation</vt:lpstr>
      <vt:lpstr>More extreme</vt:lpstr>
      <vt:lpstr>PowerPoint Presentation</vt:lpstr>
      <vt:lpstr>One sided p value</vt:lpstr>
      <vt:lpstr>Super drug</vt:lpstr>
      <vt:lpstr>Choose direction</vt:lpstr>
      <vt:lpstr>PowerPoint Presentation</vt:lpstr>
      <vt:lpstr>PowerPoint Presentation</vt:lpstr>
      <vt:lpstr>More info?</vt:lpstr>
      <vt:lpstr>One sided</vt:lpstr>
      <vt:lpstr>PowerPoint Presentation</vt:lpstr>
      <vt:lpstr>P values Pitfalls? </vt:lpstr>
      <vt:lpstr>P hacking</vt:lpstr>
      <vt:lpstr>Confidence interval</vt:lpstr>
      <vt:lpstr>الملتقى</vt:lpstr>
      <vt:lpstr>Confidence intervals</vt:lpstr>
      <vt:lpstr>PowerPoint Presentation</vt:lpstr>
      <vt:lpstr>Repeat previous steps </vt:lpstr>
      <vt:lpstr>PowerPoint Presentation</vt:lpstr>
      <vt:lpstr>Solution</vt:lpstr>
      <vt:lpstr>More info?</vt:lpstr>
      <vt:lpstr>Any advantages?</vt:lpstr>
      <vt:lpstr>Any advantages?</vt:lpstr>
      <vt:lpstr>Difference </vt:lpstr>
      <vt:lpstr>ratio</vt:lpstr>
      <vt:lpstr>reporting</vt:lpstr>
      <vt:lpstr>PowerPoint Presentation</vt:lpstr>
      <vt:lpstr>Statistical workflow </vt:lpstr>
      <vt:lpstr>Trial </vt:lpstr>
      <vt:lpstr>PowerPoint Presentation</vt:lpstr>
      <vt:lpstr>Random things we can’t control?</vt:lpstr>
      <vt:lpstr>population</vt:lpstr>
      <vt:lpstr>Repeat experiment?</vt:lpstr>
      <vt:lpstr>Sampling Distribution </vt:lpstr>
      <vt:lpstr>bridge the gap … assumptions </vt:lpstr>
      <vt:lpstr>pros</vt:lpstr>
      <vt:lpstr>cons</vt:lpstr>
      <vt:lpstr>How to check normality?</vt:lpstr>
      <vt:lpstr>Normality tests</vt:lpstr>
      <vt:lpstr>Assume normal sample distribution </vt:lpstr>
      <vt:lpstr>PowerPoint Presentation</vt:lpstr>
      <vt:lpstr>Do not rely on CLT </vt:lpstr>
      <vt:lpstr>bootstrapping</vt:lpstr>
      <vt:lpstr>How to bootstrap?</vt:lpstr>
      <vt:lpstr>Sampling with replacement</vt:lpstr>
      <vt:lpstr>Bootsrapped dataset </vt:lpstr>
      <vt:lpstr>Different mean </vt:lpstr>
      <vt:lpstr>PowerPoint Presentation</vt:lpstr>
      <vt:lpstr>bootstrapping</vt:lpstr>
      <vt:lpstr>PowerPoint Presentation</vt:lpstr>
      <vt:lpstr>End result </vt:lpstr>
      <vt:lpstr>Importance </vt:lpstr>
      <vt:lpstr>Confidence interval</vt:lpstr>
      <vt:lpstr>Fake data </vt:lpstr>
      <vt:lpstr>Specific population</vt:lpstr>
      <vt:lpstr>PowerPoint Presentation</vt:lpstr>
      <vt:lpstr>bootstrapping</vt:lpstr>
      <vt:lpstr>Bootstrapping instead of t-test</vt:lpstr>
      <vt:lpstr>No longer needed!</vt:lpstr>
      <vt:lpstr>decisions</vt:lpstr>
      <vt:lpstr>الملتقى</vt:lpstr>
      <vt:lpstr>Confidence interval</vt:lpstr>
      <vt:lpstr>Solution</vt:lpstr>
      <vt:lpstr>P value with bootstrapping</vt:lpstr>
      <vt:lpstr>Different types of bootstrapping </vt:lpstr>
      <vt:lpstr>Bottom line </vt:lpstr>
      <vt:lpstr>belong to NULL HYPOTHESIS WORLD?</vt:lpstr>
      <vt:lpstr>OR ALTERNATIVE HYPOTHESIS WORLD?</vt:lpstr>
      <vt:lpstr>Easier way?</vt:lpstr>
      <vt:lpstr>PowerPoint Presentation</vt:lpstr>
      <vt:lpstr>Advanced </vt:lpstr>
      <vt:lpstr>advanced</vt:lpstr>
      <vt:lpstr>advanced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644</cp:revision>
  <dcterms:created xsi:type="dcterms:W3CDTF">2021-02-25T12:42:18Z</dcterms:created>
  <dcterms:modified xsi:type="dcterms:W3CDTF">2021-09-08T14:30:41Z</dcterms:modified>
</cp:coreProperties>
</file>